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4"/>
  </p:notesMasterIdLst>
  <p:sldIdLst>
    <p:sldId id="256" r:id="rId2"/>
    <p:sldId id="257" r:id="rId3"/>
    <p:sldId id="27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9" r:id="rId20"/>
    <p:sldId id="280" r:id="rId21"/>
    <p:sldId id="281" r:id="rId22"/>
    <p:sldId id="278" r:id="rId23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  <p:embeddedFont>
      <p:font typeface="Wingdings 3" panose="05040102010807070707" pitchFamily="18" charset="2"/>
      <p:regular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5" roundtripDataSignature="AMtx7mgPIHXfhX4ueoibugx8dGvPu7gt0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FB27E06-9F07-4639-B77C-F99DF7FA8A0A}">
  <a:tblStyle styleId="{EFB27E06-9F07-4639-B77C-F99DF7FA8A0A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>
          <a:left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Col>
    <a:firstCol>
      <a:tcTxStyle b="on" i="off"/>
      <a:tcStyle>
        <a:tcBdr>
          <a:left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Col>
    <a:lastRow>
      <a:tcTxStyle b="on" i="off"/>
      <a:tcStyle>
        <a:tcBdr>
          <a:left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left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4" d="100"/>
          <a:sy n="74" d="100"/>
        </p:scale>
        <p:origin x="1060" y="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78BB2C-0041-45CD-900A-8B63FF348D9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25BB997-677D-4063-A15B-9D67BEBD68AE}">
      <dgm:prSet/>
      <dgm:spPr/>
      <dgm:t>
        <a:bodyPr/>
        <a:lstStyle/>
        <a:p>
          <a:r>
            <a:rPr lang="en-US" dirty="0"/>
            <a:t>The "PIYAAI_2 Deep Q-Network Model" is a smart computer system.</a:t>
          </a:r>
        </a:p>
      </dgm:t>
    </dgm:pt>
    <dgm:pt modelId="{FA47F44B-DC0A-4024-9B63-33CEF6CE982D}" type="parTrans" cxnId="{D0D1C02F-CF7D-4BDE-AE96-ED776B523B30}">
      <dgm:prSet/>
      <dgm:spPr/>
      <dgm:t>
        <a:bodyPr/>
        <a:lstStyle/>
        <a:p>
          <a:endParaRPr lang="en-US"/>
        </a:p>
      </dgm:t>
    </dgm:pt>
    <dgm:pt modelId="{2D1B9EBD-5867-400C-AACC-F0540714310C}" type="sibTrans" cxnId="{D0D1C02F-CF7D-4BDE-AE96-ED776B523B30}">
      <dgm:prSet/>
      <dgm:spPr/>
      <dgm:t>
        <a:bodyPr/>
        <a:lstStyle/>
        <a:p>
          <a:endParaRPr lang="en-US"/>
        </a:p>
      </dgm:t>
    </dgm:pt>
    <dgm:pt modelId="{1CEDB226-2AC6-43BF-A761-0590349CE80A}">
      <dgm:prSet/>
      <dgm:spPr/>
      <dgm:t>
        <a:bodyPr/>
        <a:lstStyle/>
        <a:p>
          <a:r>
            <a:rPr lang="en-US"/>
            <a:t>It learns from experiences and tries to make good decisions.</a:t>
          </a:r>
        </a:p>
      </dgm:t>
    </dgm:pt>
    <dgm:pt modelId="{00FD28C4-8711-42E8-A890-8206D29DCDBD}" type="parTrans" cxnId="{7666B3DF-0874-4F10-9EA3-5A4353FC3F68}">
      <dgm:prSet/>
      <dgm:spPr/>
      <dgm:t>
        <a:bodyPr/>
        <a:lstStyle/>
        <a:p>
          <a:endParaRPr lang="en-US"/>
        </a:p>
      </dgm:t>
    </dgm:pt>
    <dgm:pt modelId="{97FBC381-71E7-4C47-9EAD-095820F22B7F}" type="sibTrans" cxnId="{7666B3DF-0874-4F10-9EA3-5A4353FC3F68}">
      <dgm:prSet/>
      <dgm:spPr/>
      <dgm:t>
        <a:bodyPr/>
        <a:lstStyle/>
        <a:p>
          <a:endParaRPr lang="en-US"/>
        </a:p>
      </dgm:t>
    </dgm:pt>
    <dgm:pt modelId="{4C7854AB-57BA-4B3A-8A52-FA46CDB1A481}">
      <dgm:prSet/>
      <dgm:spPr/>
      <dgm:t>
        <a:bodyPr/>
        <a:lstStyle/>
        <a:p>
          <a:r>
            <a:rPr lang="en-US"/>
            <a:t>It understands how happy cities are and predicts what might happen in the future, even if things change.</a:t>
          </a:r>
        </a:p>
      </dgm:t>
    </dgm:pt>
    <dgm:pt modelId="{DA778552-A9BC-4C4F-87F3-AD8D5B8EB7E6}" type="parTrans" cxnId="{7E2C6030-C23C-4FCE-A46F-2EDD94E59E27}">
      <dgm:prSet/>
      <dgm:spPr/>
      <dgm:t>
        <a:bodyPr/>
        <a:lstStyle/>
        <a:p>
          <a:endParaRPr lang="en-US"/>
        </a:p>
      </dgm:t>
    </dgm:pt>
    <dgm:pt modelId="{4A225FD4-26FE-4D83-AA97-B5864990B1C3}" type="sibTrans" cxnId="{7E2C6030-C23C-4FCE-A46F-2EDD94E59E27}">
      <dgm:prSet/>
      <dgm:spPr/>
      <dgm:t>
        <a:bodyPr/>
        <a:lstStyle/>
        <a:p>
          <a:endParaRPr lang="en-US"/>
        </a:p>
      </dgm:t>
    </dgm:pt>
    <dgm:pt modelId="{11804A29-7B55-484D-BA87-CC21269830EB}" type="pres">
      <dgm:prSet presAssocID="{DB78BB2C-0041-45CD-900A-8B63FF348D91}" presName="root" presStyleCnt="0">
        <dgm:presLayoutVars>
          <dgm:dir/>
          <dgm:resizeHandles val="exact"/>
        </dgm:presLayoutVars>
      </dgm:prSet>
      <dgm:spPr/>
    </dgm:pt>
    <dgm:pt modelId="{5A228775-368A-4CF0-B949-26934FBD35FA}" type="pres">
      <dgm:prSet presAssocID="{425BB997-677D-4063-A15B-9D67BEBD68AE}" presName="compNode" presStyleCnt="0"/>
      <dgm:spPr/>
    </dgm:pt>
    <dgm:pt modelId="{085A05DA-4A65-454B-8258-2A75E46C1DB1}" type="pres">
      <dgm:prSet presAssocID="{425BB997-677D-4063-A15B-9D67BEBD68AE}" presName="bgRect" presStyleLbl="bgShp" presStyleIdx="0" presStyleCnt="3"/>
      <dgm:spPr/>
    </dgm:pt>
    <dgm:pt modelId="{1554883F-0A23-4D05-A9A0-EE05E029F5C4}" type="pres">
      <dgm:prSet presAssocID="{425BB997-677D-4063-A15B-9D67BEBD68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F29C6131-DBC7-4F7B-B5E8-95038808A522}" type="pres">
      <dgm:prSet presAssocID="{425BB997-677D-4063-A15B-9D67BEBD68AE}" presName="spaceRect" presStyleCnt="0"/>
      <dgm:spPr/>
    </dgm:pt>
    <dgm:pt modelId="{B2B4677D-3D30-4B5D-9744-6871A37F3B54}" type="pres">
      <dgm:prSet presAssocID="{425BB997-677D-4063-A15B-9D67BEBD68AE}" presName="parTx" presStyleLbl="revTx" presStyleIdx="0" presStyleCnt="3">
        <dgm:presLayoutVars>
          <dgm:chMax val="0"/>
          <dgm:chPref val="0"/>
        </dgm:presLayoutVars>
      </dgm:prSet>
      <dgm:spPr/>
    </dgm:pt>
    <dgm:pt modelId="{068636C7-01C4-4193-8433-F563A11D947D}" type="pres">
      <dgm:prSet presAssocID="{2D1B9EBD-5867-400C-AACC-F0540714310C}" presName="sibTrans" presStyleCnt="0"/>
      <dgm:spPr/>
    </dgm:pt>
    <dgm:pt modelId="{5AE063B3-F73D-4560-B562-0BDE37E0203A}" type="pres">
      <dgm:prSet presAssocID="{1CEDB226-2AC6-43BF-A761-0590349CE80A}" presName="compNode" presStyleCnt="0"/>
      <dgm:spPr/>
    </dgm:pt>
    <dgm:pt modelId="{F342C3C8-B089-4B8C-8039-4CDC08684A0C}" type="pres">
      <dgm:prSet presAssocID="{1CEDB226-2AC6-43BF-A761-0590349CE80A}" presName="bgRect" presStyleLbl="bgShp" presStyleIdx="1" presStyleCnt="3"/>
      <dgm:spPr/>
    </dgm:pt>
    <dgm:pt modelId="{163B936B-3115-4A66-A6C8-A4E821A6F650}" type="pres">
      <dgm:prSet presAssocID="{1CEDB226-2AC6-43BF-A761-0590349CE80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449027D-9DA3-49ED-9191-A07F4CABC694}" type="pres">
      <dgm:prSet presAssocID="{1CEDB226-2AC6-43BF-A761-0590349CE80A}" presName="spaceRect" presStyleCnt="0"/>
      <dgm:spPr/>
    </dgm:pt>
    <dgm:pt modelId="{BEB39AE2-CE5E-47B0-B82E-CF5C39EDCF9C}" type="pres">
      <dgm:prSet presAssocID="{1CEDB226-2AC6-43BF-A761-0590349CE80A}" presName="parTx" presStyleLbl="revTx" presStyleIdx="1" presStyleCnt="3">
        <dgm:presLayoutVars>
          <dgm:chMax val="0"/>
          <dgm:chPref val="0"/>
        </dgm:presLayoutVars>
      </dgm:prSet>
      <dgm:spPr/>
    </dgm:pt>
    <dgm:pt modelId="{05347C89-F00B-4BC4-8AAD-AF6B31739AA2}" type="pres">
      <dgm:prSet presAssocID="{97FBC381-71E7-4C47-9EAD-095820F22B7F}" presName="sibTrans" presStyleCnt="0"/>
      <dgm:spPr/>
    </dgm:pt>
    <dgm:pt modelId="{FED58008-714A-409E-BE2C-01094BCD9B49}" type="pres">
      <dgm:prSet presAssocID="{4C7854AB-57BA-4B3A-8A52-FA46CDB1A481}" presName="compNode" presStyleCnt="0"/>
      <dgm:spPr/>
    </dgm:pt>
    <dgm:pt modelId="{335CF0E7-FE37-4925-815E-46967F58DAA9}" type="pres">
      <dgm:prSet presAssocID="{4C7854AB-57BA-4B3A-8A52-FA46CDB1A481}" presName="bgRect" presStyleLbl="bgShp" presStyleIdx="2" presStyleCnt="3"/>
      <dgm:spPr/>
    </dgm:pt>
    <dgm:pt modelId="{33CC0B64-2DCD-4544-9D9C-C4BD34CA8377}" type="pres">
      <dgm:prSet presAssocID="{4C7854AB-57BA-4B3A-8A52-FA46CDB1A48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2932E1E3-F6E5-4E51-A5A8-F7799EBA1780}" type="pres">
      <dgm:prSet presAssocID="{4C7854AB-57BA-4B3A-8A52-FA46CDB1A481}" presName="spaceRect" presStyleCnt="0"/>
      <dgm:spPr/>
    </dgm:pt>
    <dgm:pt modelId="{0E0B7263-65EE-4414-84A3-82CED66B7EDB}" type="pres">
      <dgm:prSet presAssocID="{4C7854AB-57BA-4B3A-8A52-FA46CDB1A48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DA5870F-AAA0-47BD-AD07-E1286FAABCA5}" type="presOf" srcId="{425BB997-677D-4063-A15B-9D67BEBD68AE}" destId="{B2B4677D-3D30-4B5D-9744-6871A37F3B54}" srcOrd="0" destOrd="0" presId="urn:microsoft.com/office/officeart/2018/2/layout/IconVerticalSolidList"/>
    <dgm:cxn modelId="{74432416-6091-463A-855D-C15574217D11}" type="presOf" srcId="{1CEDB226-2AC6-43BF-A761-0590349CE80A}" destId="{BEB39AE2-CE5E-47B0-B82E-CF5C39EDCF9C}" srcOrd="0" destOrd="0" presId="urn:microsoft.com/office/officeart/2018/2/layout/IconVerticalSolidList"/>
    <dgm:cxn modelId="{D0D1C02F-CF7D-4BDE-AE96-ED776B523B30}" srcId="{DB78BB2C-0041-45CD-900A-8B63FF348D91}" destId="{425BB997-677D-4063-A15B-9D67BEBD68AE}" srcOrd="0" destOrd="0" parTransId="{FA47F44B-DC0A-4024-9B63-33CEF6CE982D}" sibTransId="{2D1B9EBD-5867-400C-AACC-F0540714310C}"/>
    <dgm:cxn modelId="{7E2C6030-C23C-4FCE-A46F-2EDD94E59E27}" srcId="{DB78BB2C-0041-45CD-900A-8B63FF348D91}" destId="{4C7854AB-57BA-4B3A-8A52-FA46CDB1A481}" srcOrd="2" destOrd="0" parTransId="{DA778552-A9BC-4C4F-87F3-AD8D5B8EB7E6}" sibTransId="{4A225FD4-26FE-4D83-AA97-B5864990B1C3}"/>
    <dgm:cxn modelId="{CFBC1A3E-C3AA-4534-92E0-E65D96963659}" type="presOf" srcId="{DB78BB2C-0041-45CD-900A-8B63FF348D91}" destId="{11804A29-7B55-484D-BA87-CC21269830EB}" srcOrd="0" destOrd="0" presId="urn:microsoft.com/office/officeart/2018/2/layout/IconVerticalSolidList"/>
    <dgm:cxn modelId="{7666B3DF-0874-4F10-9EA3-5A4353FC3F68}" srcId="{DB78BB2C-0041-45CD-900A-8B63FF348D91}" destId="{1CEDB226-2AC6-43BF-A761-0590349CE80A}" srcOrd="1" destOrd="0" parTransId="{00FD28C4-8711-42E8-A890-8206D29DCDBD}" sibTransId="{97FBC381-71E7-4C47-9EAD-095820F22B7F}"/>
    <dgm:cxn modelId="{EF5695EC-DED8-437A-B65F-C7A0E70E7218}" type="presOf" srcId="{4C7854AB-57BA-4B3A-8A52-FA46CDB1A481}" destId="{0E0B7263-65EE-4414-84A3-82CED66B7EDB}" srcOrd="0" destOrd="0" presId="urn:microsoft.com/office/officeart/2018/2/layout/IconVerticalSolidList"/>
    <dgm:cxn modelId="{37C15776-0571-45DB-978A-D3E7D9C1CD26}" type="presParOf" srcId="{11804A29-7B55-484D-BA87-CC21269830EB}" destId="{5A228775-368A-4CF0-B949-26934FBD35FA}" srcOrd="0" destOrd="0" presId="urn:microsoft.com/office/officeart/2018/2/layout/IconVerticalSolidList"/>
    <dgm:cxn modelId="{1671D22E-A523-4870-93CC-A28926B91106}" type="presParOf" srcId="{5A228775-368A-4CF0-B949-26934FBD35FA}" destId="{085A05DA-4A65-454B-8258-2A75E46C1DB1}" srcOrd="0" destOrd="0" presId="urn:microsoft.com/office/officeart/2018/2/layout/IconVerticalSolidList"/>
    <dgm:cxn modelId="{80889716-876B-49DC-90AF-434839A3D6AE}" type="presParOf" srcId="{5A228775-368A-4CF0-B949-26934FBD35FA}" destId="{1554883F-0A23-4D05-A9A0-EE05E029F5C4}" srcOrd="1" destOrd="0" presId="urn:microsoft.com/office/officeart/2018/2/layout/IconVerticalSolidList"/>
    <dgm:cxn modelId="{259B3C9A-8B2E-4339-98AF-901C48111223}" type="presParOf" srcId="{5A228775-368A-4CF0-B949-26934FBD35FA}" destId="{F29C6131-DBC7-4F7B-B5E8-95038808A522}" srcOrd="2" destOrd="0" presId="urn:microsoft.com/office/officeart/2018/2/layout/IconVerticalSolidList"/>
    <dgm:cxn modelId="{E877F984-0C35-4E72-962A-CF083FE88A5B}" type="presParOf" srcId="{5A228775-368A-4CF0-B949-26934FBD35FA}" destId="{B2B4677D-3D30-4B5D-9744-6871A37F3B54}" srcOrd="3" destOrd="0" presId="urn:microsoft.com/office/officeart/2018/2/layout/IconVerticalSolidList"/>
    <dgm:cxn modelId="{42375C36-BBD8-4B00-84B2-13530481AAEA}" type="presParOf" srcId="{11804A29-7B55-484D-BA87-CC21269830EB}" destId="{068636C7-01C4-4193-8433-F563A11D947D}" srcOrd="1" destOrd="0" presId="urn:microsoft.com/office/officeart/2018/2/layout/IconVerticalSolidList"/>
    <dgm:cxn modelId="{A1267B8E-54CE-4D27-8882-2D323C1AB4EF}" type="presParOf" srcId="{11804A29-7B55-484D-BA87-CC21269830EB}" destId="{5AE063B3-F73D-4560-B562-0BDE37E0203A}" srcOrd="2" destOrd="0" presId="urn:microsoft.com/office/officeart/2018/2/layout/IconVerticalSolidList"/>
    <dgm:cxn modelId="{ECABF049-3971-4783-96A3-D4ADBD7D9757}" type="presParOf" srcId="{5AE063B3-F73D-4560-B562-0BDE37E0203A}" destId="{F342C3C8-B089-4B8C-8039-4CDC08684A0C}" srcOrd="0" destOrd="0" presId="urn:microsoft.com/office/officeart/2018/2/layout/IconVerticalSolidList"/>
    <dgm:cxn modelId="{B7BAEED4-D96E-4F4B-8D79-8C213B44E995}" type="presParOf" srcId="{5AE063B3-F73D-4560-B562-0BDE37E0203A}" destId="{163B936B-3115-4A66-A6C8-A4E821A6F650}" srcOrd="1" destOrd="0" presId="urn:microsoft.com/office/officeart/2018/2/layout/IconVerticalSolidList"/>
    <dgm:cxn modelId="{2CA29252-B624-4CD8-9186-C9BB6C08C701}" type="presParOf" srcId="{5AE063B3-F73D-4560-B562-0BDE37E0203A}" destId="{C449027D-9DA3-49ED-9191-A07F4CABC694}" srcOrd="2" destOrd="0" presId="urn:microsoft.com/office/officeart/2018/2/layout/IconVerticalSolidList"/>
    <dgm:cxn modelId="{EC2173A7-4289-483A-BE4B-755E87F5D4A0}" type="presParOf" srcId="{5AE063B3-F73D-4560-B562-0BDE37E0203A}" destId="{BEB39AE2-CE5E-47B0-B82E-CF5C39EDCF9C}" srcOrd="3" destOrd="0" presId="urn:microsoft.com/office/officeart/2018/2/layout/IconVerticalSolidList"/>
    <dgm:cxn modelId="{C7B3C2F2-91DF-4982-AD67-473E79189B96}" type="presParOf" srcId="{11804A29-7B55-484D-BA87-CC21269830EB}" destId="{05347C89-F00B-4BC4-8AAD-AF6B31739AA2}" srcOrd="3" destOrd="0" presId="urn:microsoft.com/office/officeart/2018/2/layout/IconVerticalSolidList"/>
    <dgm:cxn modelId="{25DCB0B1-D7C6-4558-A83C-E59F3CAAE035}" type="presParOf" srcId="{11804A29-7B55-484D-BA87-CC21269830EB}" destId="{FED58008-714A-409E-BE2C-01094BCD9B49}" srcOrd="4" destOrd="0" presId="urn:microsoft.com/office/officeart/2018/2/layout/IconVerticalSolidList"/>
    <dgm:cxn modelId="{38860CC4-FEED-4F4D-9B27-755A51B54B1C}" type="presParOf" srcId="{FED58008-714A-409E-BE2C-01094BCD9B49}" destId="{335CF0E7-FE37-4925-815E-46967F58DAA9}" srcOrd="0" destOrd="0" presId="urn:microsoft.com/office/officeart/2018/2/layout/IconVerticalSolidList"/>
    <dgm:cxn modelId="{34079A17-22FD-435F-9F6F-5023560E43B5}" type="presParOf" srcId="{FED58008-714A-409E-BE2C-01094BCD9B49}" destId="{33CC0B64-2DCD-4544-9D9C-C4BD34CA8377}" srcOrd="1" destOrd="0" presId="urn:microsoft.com/office/officeart/2018/2/layout/IconVerticalSolidList"/>
    <dgm:cxn modelId="{8AF436C0-889B-4AC4-829D-A15E787235F6}" type="presParOf" srcId="{FED58008-714A-409E-BE2C-01094BCD9B49}" destId="{2932E1E3-F6E5-4E51-A5A8-F7799EBA1780}" srcOrd="2" destOrd="0" presId="urn:microsoft.com/office/officeart/2018/2/layout/IconVerticalSolidList"/>
    <dgm:cxn modelId="{03ECB04B-66FF-4B92-B92D-BD3F697A9058}" type="presParOf" srcId="{FED58008-714A-409E-BE2C-01094BCD9B49}" destId="{0E0B7263-65EE-4414-84A3-82CED66B7ED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5A05DA-4A65-454B-8258-2A75E46C1DB1}">
      <dsp:nvSpPr>
        <dsp:cNvPr id="0" name=""/>
        <dsp:cNvSpPr/>
      </dsp:nvSpPr>
      <dsp:spPr>
        <a:xfrm>
          <a:off x="0" y="451"/>
          <a:ext cx="4587596" cy="10558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4883F-0A23-4D05-A9A0-EE05E029F5C4}">
      <dsp:nvSpPr>
        <dsp:cNvPr id="0" name=""/>
        <dsp:cNvSpPr/>
      </dsp:nvSpPr>
      <dsp:spPr>
        <a:xfrm>
          <a:off x="319409" y="238028"/>
          <a:ext cx="580743" cy="5807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B4677D-3D30-4B5D-9744-6871A37F3B54}">
      <dsp:nvSpPr>
        <dsp:cNvPr id="0" name=""/>
        <dsp:cNvSpPr/>
      </dsp:nvSpPr>
      <dsp:spPr>
        <a:xfrm>
          <a:off x="1219562" y="451"/>
          <a:ext cx="3368033" cy="1055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749" tIns="111749" rIns="111749" bIns="11174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 "PIYAAI_2 Deep Q-Network Model" is a smart computer system.</a:t>
          </a:r>
        </a:p>
      </dsp:txBody>
      <dsp:txXfrm>
        <a:off x="1219562" y="451"/>
        <a:ext cx="3368033" cy="1055898"/>
      </dsp:txXfrm>
    </dsp:sp>
    <dsp:sp modelId="{F342C3C8-B089-4B8C-8039-4CDC08684A0C}">
      <dsp:nvSpPr>
        <dsp:cNvPr id="0" name=""/>
        <dsp:cNvSpPr/>
      </dsp:nvSpPr>
      <dsp:spPr>
        <a:xfrm>
          <a:off x="0" y="1320323"/>
          <a:ext cx="4587596" cy="10558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3B936B-3115-4A66-A6C8-A4E821A6F650}">
      <dsp:nvSpPr>
        <dsp:cNvPr id="0" name=""/>
        <dsp:cNvSpPr/>
      </dsp:nvSpPr>
      <dsp:spPr>
        <a:xfrm>
          <a:off x="319409" y="1557901"/>
          <a:ext cx="580743" cy="5807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B39AE2-CE5E-47B0-B82E-CF5C39EDCF9C}">
      <dsp:nvSpPr>
        <dsp:cNvPr id="0" name=""/>
        <dsp:cNvSpPr/>
      </dsp:nvSpPr>
      <dsp:spPr>
        <a:xfrm>
          <a:off x="1219562" y="1320323"/>
          <a:ext cx="3368033" cy="1055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749" tIns="111749" rIns="111749" bIns="11174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It learns from experiences and tries to make good decisions.</a:t>
          </a:r>
        </a:p>
      </dsp:txBody>
      <dsp:txXfrm>
        <a:off x="1219562" y="1320323"/>
        <a:ext cx="3368033" cy="1055898"/>
      </dsp:txXfrm>
    </dsp:sp>
    <dsp:sp modelId="{335CF0E7-FE37-4925-815E-46967F58DAA9}">
      <dsp:nvSpPr>
        <dsp:cNvPr id="0" name=""/>
        <dsp:cNvSpPr/>
      </dsp:nvSpPr>
      <dsp:spPr>
        <a:xfrm>
          <a:off x="0" y="2640196"/>
          <a:ext cx="4587596" cy="10558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CC0B64-2DCD-4544-9D9C-C4BD34CA8377}">
      <dsp:nvSpPr>
        <dsp:cNvPr id="0" name=""/>
        <dsp:cNvSpPr/>
      </dsp:nvSpPr>
      <dsp:spPr>
        <a:xfrm>
          <a:off x="319409" y="2877773"/>
          <a:ext cx="580743" cy="5807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0B7263-65EE-4414-84A3-82CED66B7EDB}">
      <dsp:nvSpPr>
        <dsp:cNvPr id="0" name=""/>
        <dsp:cNvSpPr/>
      </dsp:nvSpPr>
      <dsp:spPr>
        <a:xfrm>
          <a:off x="1219562" y="2640196"/>
          <a:ext cx="3368033" cy="1055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749" tIns="111749" rIns="111749" bIns="11174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It understands how happy cities are and predicts what might happen in the future, even if things change.</a:t>
          </a:r>
        </a:p>
      </dsp:txBody>
      <dsp:txXfrm>
        <a:off x="1219562" y="2640196"/>
        <a:ext cx="3368033" cy="10558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Why did we choose this topic?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ce381ee3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2ce381ee3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ce592d88a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ce592d88a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chart, each data point represents a different city. It appears that areas with high traffic also have high levels of sound decibels, indicating densely populated regions. However, these densely crowded areas may not have a high happiness index.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ce381ee37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ce381ee37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ce40539cf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ce40539cf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ce381ee37d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ce381ee37d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ce40539cf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ce40539cf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Descriptive Statistics: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Happiness_Score: The negative mean suggests low average happiness scores, with considerable city variability.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Green_Space_Area: On average, cities have almost 948 hectares of green space, but there's variability across cities.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Performance: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○"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RSquare and RSquare Adj: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Both are very high, indicating explanatory solid power even after adjusting for the number of predictors.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RMSE: The low value suggests accurate predictions with an average error of approximately 76.60 units.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Mean of Response: Provides context for the dependent variable's scale.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ce592d88a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ce592d88a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2528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D0D0D"/>
              </a:buClr>
              <a:buSzPts val="1600"/>
              <a:buChar char="●"/>
            </a:pPr>
            <a:r>
              <a:rPr lang="en" sz="1600">
                <a:solidFill>
                  <a:srgbClr val="0D0D0D"/>
                </a:solidFill>
              </a:rPr>
              <a:t>Urban happiness crucial for quality of life in cities.</a:t>
            </a:r>
            <a:endParaRPr sz="1600">
              <a:solidFill>
                <a:srgbClr val="0D0D0D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Char char="●"/>
            </a:pPr>
            <a:r>
              <a:rPr lang="en" sz="1600">
                <a:solidFill>
                  <a:srgbClr val="0D0D0D"/>
                </a:solidFill>
              </a:rPr>
              <a:t>Insights help policymakers and researchers make informed decisions.</a:t>
            </a:r>
            <a:endParaRPr sz="1600">
              <a:solidFill>
                <a:srgbClr val="0D0D0D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Char char="●"/>
            </a:pPr>
            <a:r>
              <a:rPr lang="en" sz="1600">
                <a:solidFill>
                  <a:srgbClr val="0D0D0D"/>
                </a:solidFill>
              </a:rPr>
              <a:t>Understanding factors that shape happiness enhances urban well-being.</a:t>
            </a:r>
            <a:endParaRPr sz="1600">
              <a:solidFill>
                <a:srgbClr val="0D0D0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PIYAAI_2 is an advanced Deep Q-Network model utilizing Reinforcement Learning, continuously improving its predictive abilities by learning from a specific dataset. This model holds potential for accurate predictions of future urban scenarios, adapting over time with new data to understand the factors influencing urban well-being and happiness.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574800"/>
            <a:ext cx="6619244" cy="2008236"/>
          </a:xfrm>
        </p:spPr>
        <p:txBody>
          <a:bodyPr anchor="b"/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619239" y="1344169"/>
            <a:ext cx="742949" cy="2285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713982" y="2420874"/>
            <a:ext cx="2894846" cy="2286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4406" y="221797"/>
            <a:ext cx="628649" cy="57576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8822986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3727445"/>
            <a:ext cx="6619244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57175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4152499"/>
            <a:ext cx="6619244" cy="370284"/>
          </a:xfr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516746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598" y="797563"/>
            <a:ext cx="6623862" cy="102974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657475"/>
            <a:ext cx="6619244" cy="1857375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8700929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661175" y="455502"/>
            <a:ext cx="601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7413344" y="1960341"/>
            <a:ext cx="4895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408" y="736600"/>
            <a:ext cx="6340430" cy="2022474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459459" y="2759074"/>
            <a:ext cx="5798414" cy="256631"/>
          </a:xfrm>
        </p:spPr>
        <p:txBody>
          <a:bodyPr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771899"/>
            <a:ext cx="6933673" cy="748393"/>
          </a:xfrm>
        </p:spPr>
        <p:txBody>
          <a:bodyPr anchor="ctr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779402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778000"/>
            <a:ext cx="6619245" cy="136688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768725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2349558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730251"/>
            <a:ext cx="6619244" cy="530223"/>
          </a:xfrm>
        </p:spPr>
        <p:txBody>
          <a:bodyPr/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5" y="1952626"/>
            <a:ext cx="235640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215" y="2384823"/>
            <a:ext cx="2356409" cy="2135470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4541" y="1952625"/>
            <a:ext cx="236025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4541" y="2384823"/>
            <a:ext cx="2360257" cy="2135470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16101" y="1952626"/>
            <a:ext cx="235929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16247" y="2384822"/>
            <a:ext cx="2359152" cy="2135470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302978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29301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1163947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730251"/>
            <a:ext cx="6619244" cy="530223"/>
          </a:xfrm>
        </p:spPr>
        <p:txBody>
          <a:bodyPr/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5" y="3399633"/>
            <a:ext cx="228782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00915" y="1952625"/>
            <a:ext cx="2018432" cy="1193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215" y="3831830"/>
            <a:ext cx="2287829" cy="68846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649" y="3399634"/>
            <a:ext cx="228782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61347" y="1952625"/>
            <a:ext cx="2018432" cy="1193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7629" y="3831829"/>
            <a:ext cx="2287829" cy="68846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7082" y="3399634"/>
            <a:ext cx="228832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22273" y="1952625"/>
            <a:ext cx="2018432" cy="1193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87081" y="3831828"/>
            <a:ext cx="2288322" cy="68846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3304373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5848352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20833" y="4793879"/>
            <a:ext cx="2733212" cy="2286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4645803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730251"/>
            <a:ext cx="6619244" cy="53022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16" y="1952625"/>
            <a:ext cx="6619244" cy="2562225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21580" y="4793879"/>
            <a:ext cx="742949" cy="228599"/>
          </a:xfrm>
        </p:spPr>
        <p:txBody>
          <a:bodyPr/>
          <a:lstStyle/>
          <a:p>
            <a:fld id="{55C6B4A9-1611-4792-9094-5F34BCA07E0B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5259443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38927" y="958850"/>
            <a:ext cx="1057474" cy="3561443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16" y="958850"/>
            <a:ext cx="4692019" cy="356144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9829" y="4793879"/>
            <a:ext cx="744101" cy="228599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19988855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2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96253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5076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216" y="1952625"/>
            <a:ext cx="6619244" cy="2562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8301481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008234"/>
            <a:ext cx="3263269" cy="1712868"/>
          </a:xfrm>
        </p:spPr>
        <p:txBody>
          <a:bodyPr anchor="ctr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71670" y="2008233"/>
            <a:ext cx="2818159" cy="1712868"/>
          </a:xfrm>
        </p:spPr>
        <p:txBody>
          <a:bodyPr anchor="ctr"/>
          <a:lstStyle>
            <a:lvl1pPr marL="0" indent="0" algn="l">
              <a:buNone/>
              <a:defRPr sz="15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2742224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215" y="1952625"/>
            <a:ext cx="3618869" cy="256222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6535" y="1952625"/>
            <a:ext cx="3618869" cy="256222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8591060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1952625"/>
            <a:ext cx="361886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215" y="2384822"/>
            <a:ext cx="3618869" cy="213002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6535" y="1952625"/>
            <a:ext cx="361886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6535" y="2384822"/>
            <a:ext cx="3618869" cy="2130029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072119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66216" y="730251"/>
            <a:ext cx="6571060" cy="53022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4488470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69564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971550"/>
            <a:ext cx="2094869" cy="12001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5859" y="1085850"/>
            <a:ext cx="3892550" cy="3429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215" y="2346961"/>
            <a:ext cx="2094869" cy="2171699"/>
          </a:xfrm>
        </p:spPr>
        <p:txBody>
          <a:bodyPr/>
          <a:lstStyle>
            <a:lvl1pPr marL="0" indent="0">
              <a:buNone/>
              <a:defRPr sz="105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2869001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270000"/>
            <a:ext cx="2898851" cy="1301750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10903" y="857250"/>
            <a:ext cx="2420395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216" y="2743200"/>
            <a:ext cx="2894409" cy="1028700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3996032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1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216" y="730251"/>
            <a:ext cx="6571060" cy="5302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1952625"/>
            <a:ext cx="6571060" cy="2562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89829" y="4793879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1" i="0">
                <a:solidFill>
                  <a:schemeClr val="accent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0833" y="4793879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83884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emirhanai/city-happiness-index-2024" TargetMode="External"/><Relationship Id="rId2" Type="http://schemas.openxmlformats.org/officeDocument/2006/relationships/hyperlink" Target="https://www.kaggle.com/datasets/willianoliveiragibin/2024-urban-bliss-index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commercefastlane.com/briansclub-economic-analyses-by-nation-unveiling-the-global-financial-landscape/" TargetMode="External"/><Relationship Id="rId4" Type="http://schemas.openxmlformats.org/officeDocument/2006/relationships/hyperlink" Target="https://doi.org/10.1164/ajrccm-conference.2010.181.1_meetingabstracts.a2878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onestproscons.com/pros-and-cons-of-living-in-panama-city-fl/" TargetMode="External"/><Relationship Id="rId2" Type="http://schemas.openxmlformats.org/officeDocument/2006/relationships/hyperlink" Target="https://www.mathworks.com/help/reinforcement-learning/ug/dqn-agent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vefiercelybold.com/blog" TargetMode="External"/><Relationship Id="rId4" Type="http://schemas.openxmlformats.org/officeDocument/2006/relationships/hyperlink" Target="https://www.gigasheet.com/sample-data/world-happiness-report-up-to-2023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.jpeg"/><Relationship Id="rId4" Type="http://schemas.openxmlformats.org/officeDocument/2006/relationships/hyperlink" Target="https://www.publicdomainpictures.net/en/view-image.php?image=26775&amp;picture=autumn-fores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85F279D6-ED25-4D3F-9479-8ABB21867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38D0B1B4-C487-47EF-B7D0-421066454C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956" y="482599"/>
            <a:ext cx="1478204" cy="4178300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0214736A-03B2-4B91-B0AF-B21213F3B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727001" y="1276565"/>
            <a:ext cx="2406905" cy="459638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54" name="Google Shape;54;p2" descr="University of the Pacific (United States)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6568" y="967954"/>
            <a:ext cx="1058706" cy="103942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2"/>
          <p:cNvSpPr/>
          <p:nvPr/>
        </p:nvSpPr>
        <p:spPr>
          <a:xfrm>
            <a:off x="6299201" y="2803171"/>
            <a:ext cx="2362200" cy="1372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defTabSz="338328">
              <a:spcAft>
                <a:spcPts val="600"/>
              </a:spcAft>
            </a:pPr>
            <a:r>
              <a:rPr lang="en-US" sz="1184" b="1" kern="1200" dirty="0">
                <a:solidFill>
                  <a:srgbClr val="EF8600"/>
                </a:solidFill>
                <a:latin typeface="Arial"/>
                <a:ea typeface="+mn-ea"/>
                <a:cs typeface="Arial"/>
                <a:sym typeface="Arial"/>
              </a:rPr>
              <a:t>Group Members: </a:t>
            </a:r>
            <a:endParaRPr lang="en-US" sz="1184" b="1" kern="1200" dirty="0">
              <a:solidFill>
                <a:srgbClr val="EF8600"/>
              </a:solidFill>
              <a:latin typeface="+mn-lt"/>
              <a:ea typeface="+mn-ea"/>
              <a:cs typeface="+mn-cs"/>
            </a:endParaRPr>
          </a:p>
          <a:p>
            <a:pPr defTabSz="338328">
              <a:spcAft>
                <a:spcPts val="600"/>
              </a:spcAft>
            </a:pPr>
            <a:r>
              <a:rPr lang="en-US" sz="1184" b="1" kern="1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Calibri"/>
              </a:rPr>
              <a:t>Shabana Gul </a:t>
            </a:r>
            <a:endParaRPr lang="en-US" sz="1184" b="1" kern="1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defTabSz="338328">
              <a:spcAft>
                <a:spcPts val="600"/>
              </a:spcAft>
            </a:pPr>
            <a:r>
              <a:rPr lang="en-US" sz="1184" b="1" kern="12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Calibri"/>
              </a:rPr>
              <a:t>Sushmith</a:t>
            </a:r>
            <a:r>
              <a:rPr lang="en-US" sz="1184" b="1" kern="1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Calibri"/>
              </a:rPr>
              <a:t> Naik </a:t>
            </a:r>
            <a:r>
              <a:rPr lang="en-US" sz="1184" b="1" kern="12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Calibri"/>
              </a:rPr>
              <a:t>Banoth</a:t>
            </a:r>
            <a:endParaRPr lang="en-US" sz="1184" b="1" kern="1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Calibri"/>
            </a:endParaRPr>
          </a:p>
          <a:p>
            <a:pPr defTabSz="338328">
              <a:spcAft>
                <a:spcPts val="600"/>
              </a:spcAft>
            </a:pPr>
            <a:r>
              <a:rPr lang="en-US" sz="1184" b="1" kern="1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Calibri"/>
              </a:rPr>
              <a:t>Priya </a:t>
            </a:r>
            <a:r>
              <a:rPr lang="en-US" sz="1184" b="1" kern="12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Calibri"/>
              </a:rPr>
              <a:t>Shrotri</a:t>
            </a:r>
            <a:endParaRPr lang="en-US" sz="1184" b="1" kern="1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Calibri"/>
            </a:endParaRPr>
          </a:p>
          <a:p>
            <a:pPr defTabSz="338328">
              <a:spcAft>
                <a:spcPts val="600"/>
              </a:spcAft>
            </a:pPr>
            <a:r>
              <a:rPr lang="en-US" sz="1184" b="1" kern="12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Calibri"/>
              </a:rPr>
              <a:t>Eshma</a:t>
            </a:r>
            <a:r>
              <a:rPr lang="en-US" sz="1184" b="1" kern="1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184" b="1" kern="12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Calibri"/>
              </a:rPr>
              <a:t>Cherukuri</a:t>
            </a:r>
            <a:endParaRPr lang="en-US" sz="1184" b="1" kern="1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Calibri"/>
            </a:endParaRPr>
          </a:p>
          <a:p>
            <a:pPr defTabSz="338328">
              <a:spcAft>
                <a:spcPts val="600"/>
              </a:spcAft>
            </a:pPr>
            <a:r>
              <a:rPr lang="en-US" sz="1184" b="1" kern="12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Calibri"/>
              </a:rPr>
              <a:t>Sirivanth</a:t>
            </a:r>
            <a:r>
              <a:rPr lang="en-US" sz="1184" b="1" kern="1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Calibri"/>
              </a:rPr>
              <a:t> Sai </a:t>
            </a:r>
            <a:r>
              <a:rPr lang="en-US" sz="1184" b="1" kern="12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Calibri"/>
              </a:rPr>
              <a:t>Bandreddi</a:t>
            </a:r>
            <a:endParaRPr lang="en-US" sz="1184" b="1" kern="1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defTabSz="338328">
              <a:spcAft>
                <a:spcPts val="600"/>
              </a:spcAft>
            </a:pPr>
            <a:r>
              <a:rPr lang="en-US" sz="1184" b="1" kern="1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Calibri"/>
              </a:rPr>
              <a:t>Phuc Minh Thao Pham</a:t>
            </a:r>
            <a:endParaRPr lang="en-US" sz="1184" b="1" kern="1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1400" b="1" i="0" u="none" strike="noStrike" cap="none" dirty="0">
              <a:solidFill>
                <a:srgbClr val="000000"/>
              </a:solidFill>
            </a:endParaRPr>
          </a:p>
        </p:txBody>
      </p:sp>
      <p:sp>
        <p:nvSpPr>
          <p:cNvPr id="56" name="Google Shape;56;p2"/>
          <p:cNvSpPr txBox="1"/>
          <p:nvPr/>
        </p:nvSpPr>
        <p:spPr>
          <a:xfrm>
            <a:off x="3427397" y="1039656"/>
            <a:ext cx="4125617" cy="747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338328">
              <a:spcAft>
                <a:spcPts val="600"/>
              </a:spcAft>
            </a:pPr>
            <a:r>
              <a:rPr lang="en-US" sz="1628" kern="1200" dirty="0">
                <a:solidFill>
                  <a:srgbClr val="FDA739"/>
                </a:solidFill>
                <a:latin typeface="Arial"/>
                <a:ea typeface="+mn-ea"/>
                <a:cs typeface="Arial"/>
                <a:sym typeface="Arial"/>
              </a:rPr>
              <a:t>MSBA 250</a:t>
            </a:r>
            <a:r>
              <a:rPr lang="en-US" sz="1628" kern="1200" dirty="0">
                <a:solidFill>
                  <a:srgbClr val="FDA739"/>
                </a:solidFill>
                <a:latin typeface="+mn-lt"/>
                <a:ea typeface="+mn-ea"/>
                <a:cs typeface="+mn-cs"/>
              </a:rPr>
              <a:t> - </a:t>
            </a:r>
            <a:r>
              <a:rPr lang="en-US" sz="1628" kern="1200" dirty="0">
                <a:solidFill>
                  <a:srgbClr val="FDA739"/>
                </a:solidFill>
                <a:latin typeface="Arial"/>
                <a:ea typeface="+mn-ea"/>
                <a:cs typeface="Arial"/>
                <a:sym typeface="Arial"/>
              </a:rPr>
              <a:t>Applied Business Analytics</a:t>
            </a:r>
            <a:endParaRPr lang="en-US" sz="1628" kern="1200" dirty="0">
              <a:solidFill>
                <a:srgbClr val="FDA739"/>
              </a:solidFill>
              <a:latin typeface="+mn-lt"/>
              <a:ea typeface="+mn-ea"/>
              <a:cs typeface="+mn-cs"/>
            </a:endParaRPr>
          </a:p>
          <a:p>
            <a:pPr algn="ctr" defTabSz="338328">
              <a:spcAft>
                <a:spcPts val="600"/>
              </a:spcAft>
            </a:pPr>
            <a:r>
              <a:rPr lang="en-US" sz="1628" kern="1200" dirty="0">
                <a:solidFill>
                  <a:srgbClr val="FDA739"/>
                </a:solidFill>
                <a:latin typeface="Arial"/>
                <a:ea typeface="+mn-ea"/>
                <a:cs typeface="Arial"/>
                <a:sym typeface="Arial"/>
              </a:rPr>
              <a:t>Spring 2024</a:t>
            </a:r>
            <a:endParaRPr lang="en-US" sz="2200" b="1" i="0" u="none" strike="noStrike" cap="none" dirty="0">
              <a:solidFill>
                <a:srgbClr val="FDA7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"/>
          <p:cNvSpPr txBox="1"/>
          <p:nvPr/>
        </p:nvSpPr>
        <p:spPr>
          <a:xfrm>
            <a:off x="2886453" y="1842602"/>
            <a:ext cx="5207504" cy="832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defTabSz="338328">
              <a:spcAft>
                <a:spcPts val="600"/>
              </a:spcAft>
            </a:pPr>
            <a:r>
              <a:rPr lang="en-US" sz="4366" b="1" kern="1200" dirty="0">
                <a:solidFill>
                  <a:srgbClr val="EF8600"/>
                </a:solidFill>
                <a:latin typeface="+mn-lt"/>
                <a:ea typeface="+mn-ea"/>
                <a:cs typeface="+mn-cs"/>
              </a:rPr>
              <a:t>Urban Bliss Index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sz="2900" dirty="0">
              <a:solidFill>
                <a:schemeClr val="dk2"/>
              </a:solidFill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2440116" y="2772223"/>
            <a:ext cx="4079998" cy="680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338328">
              <a:spcAft>
                <a:spcPts val="600"/>
              </a:spcAft>
            </a:pPr>
            <a:r>
              <a:rPr lang="en-US" sz="1332" b="1" kern="1200" dirty="0">
                <a:latin typeface="Times New Roman"/>
                <a:ea typeface="+mn-ea"/>
                <a:cs typeface="Times New Roman"/>
                <a:sym typeface="Times New Roman"/>
              </a:rPr>
              <a:t>Insights from the City Happiness Index</a:t>
            </a:r>
          </a:p>
          <a:p>
            <a:pPr defTabSz="338328">
              <a:spcAft>
                <a:spcPts val="600"/>
              </a:spcAft>
            </a:pPr>
            <a:r>
              <a:rPr lang="en-US" sz="1332" b="1" kern="1200" dirty="0">
                <a:latin typeface="Times New Roman"/>
                <a:ea typeface="+mn-ea"/>
                <a:cs typeface="Times New Roman"/>
                <a:sym typeface="Times New Roman"/>
              </a:rPr>
              <a:t>Unraveling the Factors that Shape Cities Well-being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7" grpId="0"/>
      <p:bldP spid="5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"/>
          <p:cNvSpPr txBox="1">
            <a:spLocks noGrp="1"/>
          </p:cNvSpPr>
          <p:nvPr>
            <p:ph type="title"/>
          </p:nvPr>
        </p:nvSpPr>
        <p:spPr>
          <a:xfrm>
            <a:off x="482812" y="5797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11"/>
              <a:buFont typeface="Arial"/>
              <a:buNone/>
            </a:pPr>
            <a:r>
              <a:rPr lang="en" sz="2600" b="1" dirty="0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endParaRPr sz="26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p9"/>
          <p:cNvSpPr txBox="1">
            <a:spLocks noGrp="1"/>
          </p:cNvSpPr>
          <p:nvPr>
            <p:ph type="body" idx="1"/>
          </p:nvPr>
        </p:nvSpPr>
        <p:spPr>
          <a:xfrm>
            <a:off x="386042" y="1836233"/>
            <a:ext cx="3999900" cy="260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511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Times New Roman"/>
              <a:buChar char="●"/>
            </a:pPr>
            <a:r>
              <a:rPr lang="en" sz="1600" dirty="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Collection</a:t>
            </a:r>
            <a:endParaRPr sz="1600" dirty="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Times New Roman"/>
              <a:buChar char="●"/>
            </a:pPr>
            <a:r>
              <a:rPr lang="e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Compilation</a:t>
            </a:r>
            <a:endParaRPr sz="1600" dirty="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Times New Roman"/>
              <a:buChar char="●"/>
            </a:pPr>
            <a:r>
              <a:rPr lang="e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Cleaning and Standardization</a:t>
            </a:r>
            <a:endParaRPr sz="1600" dirty="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Times New Roman"/>
              <a:buChar char="●"/>
            </a:pPr>
            <a:r>
              <a:rPr lang="e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Variable Selection</a:t>
            </a:r>
            <a:endParaRPr sz="1600" dirty="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Times New Roman"/>
              <a:buChar char="●"/>
            </a:pPr>
            <a:r>
              <a:rPr lang="e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Analysis</a:t>
            </a:r>
            <a:endParaRPr sz="1600" dirty="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2880"/>
              <a:buNone/>
            </a:pPr>
            <a:endParaRPr sz="1600" b="1" dirty="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2880"/>
              <a:buNone/>
            </a:pPr>
            <a:endParaRPr sz="1600" dirty="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1200"/>
              </a:spcAft>
              <a:buSzPts val="2880"/>
              <a:buNone/>
            </a:pP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114;p9"/>
          <p:cNvSpPr txBox="1">
            <a:spLocks noGrp="1"/>
          </p:cNvSpPr>
          <p:nvPr>
            <p:ph type="body" idx="2"/>
          </p:nvPr>
        </p:nvSpPr>
        <p:spPr>
          <a:xfrm>
            <a:off x="4832400" y="1836233"/>
            <a:ext cx="3999900" cy="30226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City Happiness Index might have been created using software such as statistical tools: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 b="1" dirty="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Statistical Software:</a:t>
            </a:r>
            <a:r>
              <a:rPr lang="en" dirty="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SPSS, R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 b="1" dirty="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Data Visualization Tools:</a:t>
            </a:r>
            <a:r>
              <a:rPr lang="en" dirty="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Tableau, Power BI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 b="1" dirty="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Programming Languages:</a:t>
            </a:r>
            <a:r>
              <a:rPr lang="en" dirty="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Python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 b="1" dirty="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Geographic Information System (GIS) Software:</a:t>
            </a:r>
            <a:r>
              <a:rPr lang="en" dirty="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ArcGIS, QGIS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 b="1" dirty="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Machine Learning Frameworks:</a:t>
            </a:r>
            <a:r>
              <a:rPr lang="en" dirty="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TensorFlow, PyTorch, scikit-learn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 b="1" dirty="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Spreadsheet Software:</a:t>
            </a:r>
            <a:r>
              <a:rPr lang="en" dirty="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Microsoft Excel, Google Sheets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ce381ee37d_0_0"/>
          <p:cNvSpPr txBox="1">
            <a:spLocks noGrp="1"/>
          </p:cNvSpPr>
          <p:nvPr>
            <p:ph type="title"/>
          </p:nvPr>
        </p:nvSpPr>
        <p:spPr>
          <a:xfrm>
            <a:off x="464100" y="53921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" sz="2600" b="1" dirty="0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Visualization</a:t>
            </a:r>
            <a:endParaRPr sz="26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g2ce381ee37d_0_0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g2ce381ee37d_0_0" descr="A graph showing the number of citie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7100" y="1841043"/>
            <a:ext cx="4014776" cy="308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2ce381ee37d_0_0"/>
          <p:cNvSpPr txBox="1"/>
          <p:nvPr/>
        </p:nvSpPr>
        <p:spPr>
          <a:xfrm>
            <a:off x="4572000" y="3075265"/>
            <a:ext cx="40149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0D0D0D"/>
                </a:solidFill>
              </a:rPr>
              <a:t>Total Happiness Score by City</a:t>
            </a:r>
            <a:endParaRPr sz="1800" b="1" dirty="0">
              <a:solidFill>
                <a:srgbClr val="0D0D0D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g2ce592d88a4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289" y="1047572"/>
            <a:ext cx="8517600" cy="358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2ce592d88a4_0_1"/>
          <p:cNvSpPr txBox="1"/>
          <p:nvPr/>
        </p:nvSpPr>
        <p:spPr>
          <a:xfrm>
            <a:off x="384300" y="4631197"/>
            <a:ext cx="8517600" cy="333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Densely populated areas with high traffic tend to have higher levels of sound decibels, potentially affecting the happiness index.</a:t>
            </a:r>
            <a:endParaRPr sz="12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Google Shape;129;g2ce592d88a4_0_1"/>
          <p:cNvSpPr txBox="1">
            <a:spLocks noGrp="1"/>
          </p:cNvSpPr>
          <p:nvPr>
            <p:ph type="title"/>
          </p:nvPr>
        </p:nvSpPr>
        <p:spPr>
          <a:xfrm>
            <a:off x="452219" y="474872"/>
            <a:ext cx="2792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" sz="2400" b="1" dirty="0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Scatter Plot</a:t>
            </a:r>
            <a:endParaRPr sz="2400" b="1" dirty="0">
              <a:solidFill>
                <a:srgbClr val="EF8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ce381ee37d_0_46"/>
          <p:cNvSpPr txBox="1">
            <a:spLocks noGrp="1"/>
          </p:cNvSpPr>
          <p:nvPr>
            <p:ph type="title"/>
          </p:nvPr>
        </p:nvSpPr>
        <p:spPr>
          <a:xfrm>
            <a:off x="548449" y="574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11"/>
              <a:buFont typeface="Arial"/>
              <a:buNone/>
            </a:pPr>
            <a:r>
              <a:rPr lang="en" sz="2600" b="1" dirty="0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sz="2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g2ce381ee37d_0_46"/>
          <p:cNvSpPr txBox="1">
            <a:spLocks noGrp="1"/>
          </p:cNvSpPr>
          <p:nvPr>
            <p:ph type="body" idx="1"/>
          </p:nvPr>
        </p:nvSpPr>
        <p:spPr>
          <a:xfrm>
            <a:off x="311700" y="1782061"/>
            <a:ext cx="7910100" cy="2452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Positive correlation between Green Spaces and Happiness Scores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Influence of Noise Pollution on Happiness levels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Traffic Density and Commuting Stress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Air Quality and Life Satisfaction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Socioeconomic Factors and Happiness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"/>
          <p:cNvSpPr txBox="1">
            <a:spLocks noGrp="1"/>
          </p:cNvSpPr>
          <p:nvPr>
            <p:ph type="title"/>
          </p:nvPr>
        </p:nvSpPr>
        <p:spPr>
          <a:xfrm>
            <a:off x="463950" y="56996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" sz="2600" b="1" dirty="0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Managerial</a:t>
            </a:r>
            <a:r>
              <a:rPr lang="en" sz="26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600" b="1" dirty="0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Implications - Discussion</a:t>
            </a:r>
            <a:endParaRPr sz="2600" b="1" dirty="0">
              <a:solidFill>
                <a:srgbClr val="EF8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10"/>
          <p:cNvSpPr txBox="1">
            <a:spLocks noGrp="1"/>
          </p:cNvSpPr>
          <p:nvPr>
            <p:ph type="body" idx="1"/>
          </p:nvPr>
        </p:nvSpPr>
        <p:spPr>
          <a:xfrm>
            <a:off x="463950" y="1901984"/>
            <a:ext cx="4747480" cy="2385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Times New Roman"/>
              <a:buChar char="●"/>
            </a:pPr>
            <a:r>
              <a:rPr lang="e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Urban Planning Interventions</a:t>
            </a:r>
            <a:endParaRPr sz="1600" dirty="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Times New Roman"/>
              <a:buChar char="●"/>
            </a:pPr>
            <a:r>
              <a:rPr lang="e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Transportation Policies</a:t>
            </a:r>
            <a:endParaRPr sz="1600" dirty="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Times New Roman"/>
              <a:buChar char="●"/>
            </a:pPr>
            <a:r>
              <a:rPr lang="e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Healthcare Provision Strategies</a:t>
            </a:r>
            <a:endParaRPr sz="1600" dirty="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Times New Roman"/>
              <a:buChar char="●"/>
            </a:pPr>
            <a:r>
              <a:rPr lang="e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Socioeconomic</a:t>
            </a:r>
            <a:endParaRPr sz="1600" dirty="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400"/>
              </a:spcBef>
              <a:spcAft>
                <a:spcPts val="1200"/>
              </a:spcAft>
              <a:buSzPts val="1800"/>
              <a:buNone/>
            </a:pP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  <p:bldP spid="14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ce40539cfa_0_5"/>
          <p:cNvSpPr txBox="1">
            <a:spLocks noGrp="1"/>
          </p:cNvSpPr>
          <p:nvPr>
            <p:ph type="title"/>
          </p:nvPr>
        </p:nvSpPr>
        <p:spPr>
          <a:xfrm>
            <a:off x="322364" y="56768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 b="1" dirty="0"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r>
              <a:rPr lang="en" sz="2600" b="1" dirty="0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Additional Charts and Graphs</a:t>
            </a:r>
            <a:endParaRPr sz="2600" b="1" dirty="0">
              <a:solidFill>
                <a:srgbClr val="EF8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3" name="Google Shape;153;g2ce40539cfa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364" y="1870393"/>
            <a:ext cx="3735169" cy="2791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2ce40539cfa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3052" y="1780850"/>
            <a:ext cx="3990975" cy="2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2ce40539cfa_0_5" descr="A screenshot of a computer&#10;&#10;Description automatically generated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2664" y="4241356"/>
            <a:ext cx="4162901" cy="841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g2ce381ee37d_0_51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4155" t="2090" r="21764" b="13939"/>
          <a:stretch/>
        </p:blipFill>
        <p:spPr>
          <a:xfrm>
            <a:off x="338825" y="1852675"/>
            <a:ext cx="4101726" cy="2879707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2ce381ee37d_0_51"/>
          <p:cNvSpPr txBox="1"/>
          <p:nvPr/>
        </p:nvSpPr>
        <p:spPr>
          <a:xfrm>
            <a:off x="284576" y="4732382"/>
            <a:ext cx="4014900" cy="29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Cost of Living by City</a:t>
            </a:r>
            <a:endParaRPr sz="1400" b="1" dirty="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2" name="Google Shape;162;g2ce381ee37d_0_51" descr="A map of the united states&#10;&#10;Description automatically generat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3451" y="1852675"/>
            <a:ext cx="4276851" cy="283051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2ce381ee37d_0_51"/>
          <p:cNvSpPr txBox="1"/>
          <p:nvPr/>
        </p:nvSpPr>
        <p:spPr>
          <a:xfrm>
            <a:off x="4888675" y="4683190"/>
            <a:ext cx="40149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Traffic Density in Different Cities</a:t>
            </a:r>
            <a:endParaRPr sz="1400" b="1" dirty="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" name="Google Shape;164;g2ce381ee37d_0_51"/>
          <p:cNvSpPr txBox="1">
            <a:spLocks noGrp="1"/>
          </p:cNvSpPr>
          <p:nvPr>
            <p:ph type="title"/>
          </p:nvPr>
        </p:nvSpPr>
        <p:spPr>
          <a:xfrm>
            <a:off x="338825" y="41111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 b="1" dirty="0"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r>
              <a:rPr lang="en" sz="2600" b="1" dirty="0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Additional Charts and Graphs</a:t>
            </a:r>
            <a:endParaRPr sz="2600" b="1" dirty="0">
              <a:solidFill>
                <a:srgbClr val="EF8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94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2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5" name="Rectangle 204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1" name="Google Shape;171;g2ce40539cfa_0_19"/>
          <p:cNvSpPr txBox="1">
            <a:spLocks noGrp="1"/>
          </p:cNvSpPr>
          <p:nvPr>
            <p:ph type="title"/>
          </p:nvPr>
        </p:nvSpPr>
        <p:spPr>
          <a:xfrm>
            <a:off x="866215" y="730251"/>
            <a:ext cx="6571060" cy="53022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lnSpc>
                <a:spcPct val="90000"/>
              </a:lnSpc>
              <a:spcBef>
                <a:spcPct val="0"/>
              </a:spcBef>
              <a:spcAft>
                <a:spcPts val="200"/>
              </a:spcAft>
              <a:buClr>
                <a:schemeClr val="dk1"/>
              </a:buClr>
              <a:buSzPts val="1100"/>
            </a:pPr>
            <a:r>
              <a:rPr lang="en-US" sz="2800">
                <a:sym typeface="Times New Roman"/>
              </a:rPr>
              <a:t>Linear Regression</a:t>
            </a:r>
            <a:endParaRPr lang="en-US" sz="2800">
              <a:highlight>
                <a:srgbClr val="FFFFFF"/>
              </a:highlight>
              <a:sym typeface="Times New Roman"/>
            </a:endParaRPr>
          </a:p>
        </p:txBody>
      </p:sp>
      <p:pic>
        <p:nvPicPr>
          <p:cNvPr id="169" name="Google Shape;169;g2ce40539cfa_0_19" descr="A screenshot of a computer&#10;&#10;Description automatically generated"/>
          <p:cNvPicPr preferRelativeResize="0"/>
          <p:nvPr/>
        </p:nvPicPr>
        <p:blipFill rotWithShape="1">
          <a:blip r:embed="rId4"/>
          <a:srcRect t="30504" r="8" b="6539"/>
          <a:stretch/>
        </p:blipFill>
        <p:spPr>
          <a:xfrm>
            <a:off x="863600" y="2081963"/>
            <a:ext cx="3258768" cy="2300372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0" name="Google Shape;170;g2ce40539cfa_0_19"/>
          <p:cNvSpPr txBox="1"/>
          <p:nvPr/>
        </p:nvSpPr>
        <p:spPr>
          <a:xfrm>
            <a:off x="4485715" y="1952625"/>
            <a:ext cx="3908984" cy="25622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Observation: A sample size of 136 is solid for analysis. 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 Analysis: Regression models evaluate influence of independent variables on happiness. 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Factor Analysis: Factor analysis delves into underlying factors affecting urban well-being.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ce592d88a4_2_0"/>
          <p:cNvSpPr txBox="1">
            <a:spLocks noGrp="1"/>
          </p:cNvSpPr>
          <p:nvPr>
            <p:ph type="title"/>
          </p:nvPr>
        </p:nvSpPr>
        <p:spPr>
          <a:xfrm>
            <a:off x="311700" y="336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200"/>
              </a:spcAft>
              <a:buNone/>
            </a:pPr>
            <a:r>
              <a:rPr lang="en" sz="2600" b="1" dirty="0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Stepwise Regression</a:t>
            </a:r>
            <a:endParaRPr sz="2600" b="1" dirty="0">
              <a:solidFill>
                <a:srgbClr val="EF8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" name="Google Shape;177;g2ce592d88a4_2_0"/>
          <p:cNvSpPr txBox="1">
            <a:spLocks noGrp="1"/>
          </p:cNvSpPr>
          <p:nvPr>
            <p:ph type="body" idx="1"/>
          </p:nvPr>
        </p:nvSpPr>
        <p:spPr>
          <a:xfrm>
            <a:off x="311700" y="1729539"/>
            <a:ext cx="3780615" cy="124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Most impactful variable: Healthcare Index</a:t>
            </a:r>
          </a:p>
          <a:p>
            <a:r>
              <a:rPr lang="en-US" b="1" dirty="0"/>
              <a:t>Least impactful variable: Air Quality Index</a:t>
            </a:r>
          </a:p>
          <a:p>
            <a:pPr marL="0" lvl="0" indent="0"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8" name="Google Shape;178;g2ce592d88a4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649" y="1257905"/>
            <a:ext cx="4336651" cy="369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2ce592d88a4_2_0"/>
          <p:cNvPicPr preferRelativeResize="0"/>
          <p:nvPr/>
        </p:nvPicPr>
        <p:blipFill rotWithShape="1">
          <a:blip r:embed="rId4">
            <a:alphaModFix/>
          </a:blip>
          <a:srcRect r="38416"/>
          <a:stretch/>
        </p:blipFill>
        <p:spPr>
          <a:xfrm>
            <a:off x="885687" y="2975548"/>
            <a:ext cx="2632640" cy="2000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A7A4A-B7BA-9C9B-2F63-AB3468B96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215" y="730251"/>
            <a:ext cx="6571060" cy="530223"/>
          </a:xfrm>
        </p:spPr>
        <p:txBody>
          <a:bodyPr>
            <a:normAutofit/>
          </a:bodyPr>
          <a:lstStyle/>
          <a:p>
            <a:r>
              <a:rPr lang="en" b="1">
                <a:solidFill>
                  <a:srgbClr val="EBEBE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lang="en-US">
              <a:solidFill>
                <a:srgbClr val="EBEBEB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43623E6-E2AC-DD68-FC5F-0DB47E4F0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215" y="1952625"/>
            <a:ext cx="4797985" cy="2562225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>
                <a:effectLst/>
                <a:highlight>
                  <a:srgbClr val="FFFFFF"/>
                </a:highlight>
                <a:latin typeface="Söhne"/>
              </a:rPr>
              <a:t>City Happiness Index: Vital for planners and policymakers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>
                <a:effectLst/>
                <a:highlight>
                  <a:srgbClr val="FFFFFF"/>
                </a:highlight>
                <a:latin typeface="Söhne"/>
              </a:rPr>
              <a:t>Insights into citizen well-being and urban quality of life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>
                <a:effectLst/>
                <a:highlight>
                  <a:srgbClr val="FFFFFF"/>
                </a:highlight>
                <a:latin typeface="Söhne"/>
              </a:rPr>
              <a:t>Guides resource allocation for improvement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>
                <a:effectLst/>
                <a:highlight>
                  <a:srgbClr val="FFFFFF"/>
                </a:highlight>
                <a:latin typeface="Söhne"/>
              </a:rPr>
              <a:t>Evaluates public services, environment, cost of living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>
                <a:effectLst/>
                <a:highlight>
                  <a:srgbClr val="FFFFFF"/>
                </a:highlight>
                <a:latin typeface="Söhne"/>
              </a:rPr>
              <a:t>Facilitates city-to-city comparison for progress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>
                <a:effectLst/>
                <a:highlight>
                  <a:srgbClr val="FFFFFF"/>
                </a:highlight>
                <a:latin typeface="Söhne"/>
              </a:rPr>
              <a:t>Shapes urban development plans and policies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>
                <a:effectLst/>
                <a:highlight>
                  <a:srgbClr val="FFFFFF"/>
                </a:highlight>
                <a:latin typeface="Söhne"/>
              </a:rPr>
              <a:t>Enhances overall livability and vibrancy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3500" marR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buNone/>
            </a:pPr>
            <a:endParaRPr lang="en-US"/>
          </a:p>
        </p:txBody>
      </p:sp>
      <p:pic>
        <p:nvPicPr>
          <p:cNvPr id="7" name="Graphic 6" descr="City">
            <a:extLst>
              <a:ext uri="{FF2B5EF4-FFF2-40B4-BE49-F238E27FC236}">
                <a16:creationId xmlns:a16="http://schemas.microsoft.com/office/drawing/2014/main" id="{B9A85B2B-A765-D890-39BB-7EB8EEAB4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20260" y="2081963"/>
            <a:ext cx="2300372" cy="230037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9250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DDA34B8A-FA8D-4E16-AD72-7B60B1C25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885D229-60DD-4D71-8181-10E781C14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0DAA45-BE66-4F0C-93A6-519D94107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F449A3D-A43B-4688-BD89-35734D007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4E9975C-AF3D-48EF-B3F0-112A01A382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F00A076-2FEA-40D1-8F85-842481797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A2E68741-6133-4CAA-BF3C-F0E6CF40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id="{76C01C64-4A8B-42FC-93C5-2D6A3EBAB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D969AEA9-C1EE-45E1-9964-D9705492E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id="{4845E67D-4E5B-44B3-AB74-5E95C839E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079CE317-680B-449C-A423-71C1FE06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3" name="Google Shape;63;p3"/>
          <p:cNvSpPr txBox="1">
            <a:spLocks noGrp="1"/>
          </p:cNvSpPr>
          <p:nvPr>
            <p:ph type="title"/>
          </p:nvPr>
        </p:nvSpPr>
        <p:spPr>
          <a:xfrm>
            <a:off x="866215" y="730251"/>
            <a:ext cx="6571060" cy="53022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SzPts val="2800"/>
            </a:pPr>
            <a:r>
              <a:rPr lang="en-US" sz="3100" b="0" i="0" kern="1200">
                <a:solidFill>
                  <a:srgbClr val="EBEBEB"/>
                </a:solidFill>
                <a:latin typeface="+mj-lt"/>
                <a:ea typeface="+mj-ea"/>
                <a:cs typeface="+mj-cs"/>
                <a:sym typeface="Times New Roman"/>
              </a:rPr>
              <a:t>Table of Contents</a:t>
            </a:r>
          </a:p>
        </p:txBody>
      </p:sp>
      <p:sp>
        <p:nvSpPr>
          <p:cNvPr id="64" name="Google Shape;64;p3"/>
          <p:cNvSpPr txBox="1">
            <a:spLocks noGrp="1"/>
          </p:cNvSpPr>
          <p:nvPr>
            <p:ph type="body" idx="1"/>
          </p:nvPr>
        </p:nvSpPr>
        <p:spPr>
          <a:xfrm>
            <a:off x="866216" y="1952625"/>
            <a:ext cx="2610790" cy="25622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4290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200"/>
              <a:t>Introduction &amp; Objective</a:t>
            </a:r>
          </a:p>
          <a:p>
            <a:pPr marL="457200" lvl="0" indent="-34290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200"/>
              <a:t>Overview of the Dataset</a:t>
            </a:r>
          </a:p>
          <a:p>
            <a:pPr marL="457200" lvl="0" indent="-34290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200"/>
              <a:t>Method</a:t>
            </a:r>
          </a:p>
          <a:p>
            <a:pPr marL="457200" lvl="0" indent="-34290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200"/>
              <a:t>Results</a:t>
            </a:r>
          </a:p>
          <a:p>
            <a:pPr marL="457200" lvl="0" indent="-34290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200"/>
              <a:t>Managerial Implication </a:t>
            </a:r>
          </a:p>
          <a:p>
            <a:pPr marL="457200" lvl="0" indent="-34290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200"/>
              <a:t>Data Analysis</a:t>
            </a:r>
          </a:p>
          <a:p>
            <a:pPr marL="457200" lvl="0" indent="-34290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200"/>
              <a:t>Conclusion </a:t>
            </a:r>
          </a:p>
        </p:txBody>
      </p:sp>
      <p:pic>
        <p:nvPicPr>
          <p:cNvPr id="65" name="Google Shape;65;p3" descr="A map of the world&#10;&#10;Description automatically generated"/>
          <p:cNvPicPr preferRelativeResize="0"/>
          <p:nvPr/>
        </p:nvPicPr>
        <p:blipFill rotWithShape="1">
          <a:blip r:embed="rId4"/>
          <a:stretch/>
        </p:blipFill>
        <p:spPr>
          <a:xfrm>
            <a:off x="3867821" y="2081963"/>
            <a:ext cx="4360893" cy="2300372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822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822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822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822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822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822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822"/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D3277-0D50-DE9A-FF46-02E5C728A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38" y="572854"/>
            <a:ext cx="6571060" cy="530223"/>
          </a:xfrm>
        </p:spPr>
        <p:txBody>
          <a:bodyPr/>
          <a:lstStyle/>
          <a:p>
            <a:r>
              <a:rPr lang="en" sz="2800" b="1" dirty="0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770AA-BF77-8B80-2A63-569DA8D9A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279" y="1843790"/>
            <a:ext cx="8469441" cy="3200400"/>
          </a:xfrm>
        </p:spPr>
        <p:txBody>
          <a:bodyPr>
            <a:norm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 sz="1200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2024 Urban Bliss Index</a:t>
            </a:r>
            <a:r>
              <a:rPr lang="en-US" sz="1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(2024, January 22). Kaggle. </a:t>
            </a:r>
            <a:r>
              <a:rPr lang="en-US" sz="1200" b="1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2"/>
              </a:rPr>
              <a:t>https://www.kaggle.com/datasets/willianoliveiragibin/2024-urban-bliss-index</a:t>
            </a:r>
            <a:endParaRPr lang="en-US" sz="12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 sz="1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BULUT, E. (2024, January 22). </a:t>
            </a:r>
            <a:r>
              <a:rPr lang="en-US" sz="1200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City Happiness Index - 2024</a:t>
            </a:r>
            <a:r>
              <a:rPr lang="en-US" sz="1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Kaggle. Retrieved April 20, 2024, from </a:t>
            </a:r>
            <a:r>
              <a:rPr lang="en-US" sz="1200" b="1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https://www.kaggle.com/datasets/emirhanai/city-happiness-index-2024</a:t>
            </a:r>
            <a:endParaRPr lang="en-US" sz="12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 sz="1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Burkart, K. M., Ahmed, F. S., Watson, K. E., Hoffman, E. A., Burke, G. L., &amp; Barr, R. G. (2010). Association between high density lipoproteins (HDL) cholesterol and CT percent emphysema. the MESA Lung Study. </a:t>
            </a:r>
            <a:r>
              <a:rPr lang="en-US" sz="1200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ATS Journals</a:t>
            </a:r>
            <a:r>
              <a:rPr lang="en-US" sz="1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sz="1200" b="1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https://doi.org/10.1164/ajrccm-conference.2010.181.1_meetingabstracts.a2878</a:t>
            </a:r>
            <a:endParaRPr lang="en-US" sz="12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 sz="1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Hutt, S. (2023, September 12). Briansclub Economic Analyses by Nation: Unveiling the Global Financial landscape | ecommerce Fastlane. </a:t>
            </a:r>
            <a:r>
              <a:rPr lang="en-US" sz="1200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eCommerce Fastlane</a:t>
            </a:r>
            <a:r>
              <a:rPr lang="en-US" sz="1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sz="1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https://ecommercefastlane.com/briansclub-economic-analyses-by-nation-unveiling-the-global-financial-landscape/</a:t>
            </a:r>
            <a:endParaRPr lang="en-US" sz="12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9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sz="12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endParaRPr 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35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20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04428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D3277-0D50-DE9A-FF46-02E5C728A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907" y="628650"/>
            <a:ext cx="6571060" cy="530223"/>
          </a:xfrm>
        </p:spPr>
        <p:txBody>
          <a:bodyPr/>
          <a:lstStyle/>
          <a:p>
            <a:r>
              <a:rPr lang="en" sz="2800" b="1" dirty="0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770AA-BF77-8B80-2A63-569DA8D9A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8800"/>
            <a:ext cx="8364511" cy="3177915"/>
          </a:xfrm>
        </p:spPr>
        <p:txBody>
          <a:bodyPr>
            <a:norm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 sz="1200" b="1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MathWorks. (n.d.). Deep Q-Network (DQN) Agents - MATLAB &amp; Simulink. Retrieved April 20, 2024, from </a:t>
            </a:r>
            <a:r>
              <a:rPr lang="en-US" sz="1200" b="1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2"/>
              </a:rPr>
              <a:t>https://www.mathworks.com/help/reinforcement-learning/ug/dqn-agents.html</a:t>
            </a:r>
            <a:endParaRPr lang="en-US" sz="1200" b="1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 sz="1200" b="1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Poutintsev, F. (2022, August 19). What Are The Pros &amp; Cons Of Living In Panama City Fl? Honest Pros and Cons. </a:t>
            </a:r>
            <a:r>
              <a:rPr lang="en-US" sz="1200" b="1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https://honestproscons.com/pros-and-cons-of-living-in-panama-city-fl/</a:t>
            </a:r>
            <a:endParaRPr lang="en-US" sz="1200" b="1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 sz="1200" b="1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World Happiness Report up to 2023 | Spreadsheet download | </a:t>
            </a:r>
            <a:r>
              <a:rPr lang="en-US" sz="1200" b="1" dirty="0" err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Gigasheet</a:t>
            </a:r>
            <a:r>
              <a:rPr lang="en-US" sz="1200" b="1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(n.d.). </a:t>
            </a:r>
            <a:r>
              <a:rPr lang="en-US" sz="1200" b="1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https://www.gigasheet.com/sample-data/world-happiness-report-up-to-2023</a:t>
            </a:r>
            <a:endParaRPr lang="en-US" sz="1200" b="1" u="sng" dirty="0">
              <a:solidFill>
                <a:schemeClr val="hlin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endParaRPr lang="en-US" sz="1200" b="1" u="sng" dirty="0">
              <a:solidFill>
                <a:schemeClr val="hlin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317500">
              <a:spcBef>
                <a:spcPts val="0"/>
              </a:spcBef>
              <a:buSzPts val="1400"/>
              <a:buFont typeface="Times New Roman"/>
              <a:buChar char="●"/>
            </a:pPr>
            <a:r>
              <a:rPr lang="en-US" sz="1200" b="1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Jesadiya, B., Thorat, V., Choudhary, K., &amp; Kuthe, S. (2023). Consumers' Awareness and Buying </a:t>
            </a:r>
            <a:r>
              <a:rPr lang="en-US" sz="1200" b="1" dirty="0" err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Behaviour</a:t>
            </a:r>
            <a:r>
              <a:rPr lang="en-US" sz="1200" b="1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Edible Oils in Surendranagar City of Gujarat. International Journal of Education and Management Studies, 13(3), 292-296.</a:t>
            </a:r>
          </a:p>
          <a:p>
            <a:pPr marL="139700" indent="0">
              <a:spcBef>
                <a:spcPts val="0"/>
              </a:spcBef>
              <a:buSzPts val="1400"/>
              <a:buNone/>
            </a:pPr>
            <a:endParaRPr lang="en-US" sz="1200" b="1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317500">
              <a:spcBef>
                <a:spcPts val="0"/>
              </a:spcBef>
              <a:buSzPts val="1400"/>
              <a:buFont typeface="Times New Roman"/>
              <a:buChar char="●"/>
            </a:pPr>
            <a:r>
              <a:rPr lang="en-US" sz="1200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Fiercely Bold Blog | Live Fiercely Bold</a:t>
            </a:r>
            <a:r>
              <a:rPr lang="en-US" sz="1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(n.d.). Live Fiercely Bold. </a:t>
            </a:r>
            <a:r>
              <a:rPr lang="en-US" sz="1200" b="1" u="sng" dirty="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https://www.livefiercelybold.com/blog</a:t>
            </a:r>
            <a:endParaRPr lang="en-US" sz="1200" b="1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9700" indent="0">
              <a:spcBef>
                <a:spcPts val="0"/>
              </a:spcBef>
              <a:buSzPts val="1400"/>
              <a:buNone/>
            </a:pPr>
            <a:endParaRPr lang="en-US" sz="12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endParaRPr lang="en-US" sz="1200" u="sng" dirty="0">
              <a:solidFill>
                <a:schemeClr val="hlin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endParaRPr lang="en-US" sz="12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85388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roup 214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5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7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9" name="Rectangle 218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1" name="Freeform 5">
            <a:extLst>
              <a:ext uri="{FF2B5EF4-FFF2-40B4-BE49-F238E27FC236}">
                <a16:creationId xmlns:a16="http://schemas.microsoft.com/office/drawing/2014/main" id="{CC3DF159-A62C-40A0-86EB-55F5FCDB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190"/>
            <a:ext cx="9144000" cy="5142310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8" name="Google Shape;208;p16"/>
          <p:cNvSpPr txBox="1"/>
          <p:nvPr/>
        </p:nvSpPr>
        <p:spPr>
          <a:xfrm>
            <a:off x="487481" y="3387852"/>
            <a:ext cx="8169821" cy="88121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0" i="0" u="none" strike="noStrike" kern="1200" cap="none">
                <a:solidFill>
                  <a:srgbClr val="EBEBEB"/>
                </a:solidFill>
                <a:latin typeface="+mj-lt"/>
                <a:ea typeface="+mj-ea"/>
                <a:cs typeface="+mj-cs"/>
                <a:sym typeface="Calibri"/>
              </a:rPr>
              <a:t>THANK YOU </a:t>
            </a:r>
          </a:p>
        </p:txBody>
      </p:sp>
      <p:pic>
        <p:nvPicPr>
          <p:cNvPr id="212" name="Graphic 211" descr="Handshake">
            <a:extLst>
              <a:ext uri="{FF2B5EF4-FFF2-40B4-BE49-F238E27FC236}">
                <a16:creationId xmlns:a16="http://schemas.microsoft.com/office/drawing/2014/main" id="{3D20F14F-996E-9E6E-753F-CA9DDD9787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1134" y="548640"/>
            <a:ext cx="2629637" cy="262963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3" name="Rectangle 222">
            <a:extLst>
              <a:ext uri="{FF2B5EF4-FFF2-40B4-BE49-F238E27FC236}">
                <a16:creationId xmlns:a16="http://schemas.microsoft.com/office/drawing/2014/main" id="{C5DDC647-9031-4B8C-B212-04560303C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4"/>
          <p:cNvSpPr txBox="1">
            <a:spLocks noGrp="1"/>
          </p:cNvSpPr>
          <p:nvPr>
            <p:ph type="title"/>
          </p:nvPr>
        </p:nvSpPr>
        <p:spPr>
          <a:xfrm>
            <a:off x="2080650" y="222077"/>
            <a:ext cx="4982700" cy="502800"/>
          </a:xfrm>
          <a:prstGeom prst="rect">
            <a:avLst/>
          </a:prstGeom>
          <a:gradFill>
            <a:gsLst>
              <a:gs pos="0">
                <a:srgbClr val="FFAE23"/>
              </a:gs>
              <a:gs pos="100000">
                <a:srgbClr val="FFCE6C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Weekly Schedule of Project Progress</a:t>
            </a:r>
            <a:endParaRPr sz="1800" b="1"/>
          </a:p>
        </p:txBody>
      </p:sp>
      <p:graphicFrame>
        <p:nvGraphicFramePr>
          <p:cNvPr id="203" name="Google Shape;203;p14"/>
          <p:cNvGraphicFramePr/>
          <p:nvPr>
            <p:extLst>
              <p:ext uri="{D42A27DB-BD31-4B8C-83A1-F6EECF244321}">
                <p14:modId xmlns:p14="http://schemas.microsoft.com/office/powerpoint/2010/main" val="2127040303"/>
              </p:ext>
            </p:extLst>
          </p:nvPr>
        </p:nvGraphicFramePr>
        <p:xfrm>
          <a:off x="1306286" y="789123"/>
          <a:ext cx="6446925" cy="4144920"/>
        </p:xfrm>
        <a:graphic>
          <a:graphicData uri="http://schemas.openxmlformats.org/drawingml/2006/table">
            <a:tbl>
              <a:tblPr>
                <a:gradFill>
                  <a:gsLst>
                    <a:gs pos="0">
                      <a:srgbClr val="FFD17D"/>
                    </a:gs>
                    <a:gs pos="35000">
                      <a:srgbClr val="FFDCA3"/>
                    </a:gs>
                    <a:gs pos="100000">
                      <a:srgbClr val="FFF1D8"/>
                    </a:gs>
                  </a:gsLst>
                  <a:lin ang="16200000" scaled="0"/>
                </a:gradFill>
                <a:tableStyleId>{EFB27E06-9F07-4639-B77C-F99DF7FA8A0A}</a:tableStyleId>
              </a:tblPr>
              <a:tblGrid>
                <a:gridCol w="214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8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8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8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u="none" strike="noStrike" cap="none"/>
                        <a:t>Week Start</a:t>
                      </a:r>
                      <a:endParaRPr sz="11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u="none" strike="noStrike" cap="none"/>
                        <a:t>Week End</a:t>
                      </a:r>
                      <a:endParaRPr sz="11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u="none" strike="noStrike" cap="none"/>
                        <a:t>Planned Progress</a:t>
                      </a:r>
                      <a:endParaRPr sz="1100" b="1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29-Jan</a:t>
                      </a:r>
                      <a:endParaRPr sz="9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4-Feb</a:t>
                      </a:r>
                      <a:endParaRPr sz="9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Topic Research</a:t>
                      </a:r>
                      <a:endParaRPr sz="9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5-Feb</a:t>
                      </a:r>
                      <a:endParaRPr sz="9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11-Feb</a:t>
                      </a:r>
                      <a:endParaRPr sz="9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Topic Selection &amp; Assignment of Tasks</a:t>
                      </a:r>
                      <a:endParaRPr sz="9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 dirty="0"/>
                        <a:t>12-Feb</a:t>
                      </a:r>
                      <a:endParaRPr sz="9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18-Feb</a:t>
                      </a:r>
                      <a:endParaRPr sz="9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Research Methodology Selection &amp; Project Proposal Creation</a:t>
                      </a:r>
                      <a:endParaRPr sz="9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19-Feb</a:t>
                      </a:r>
                      <a:endParaRPr sz="9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25-Feb</a:t>
                      </a:r>
                      <a:endParaRPr sz="9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Data Cleaning &amp; Manipulation</a:t>
                      </a:r>
                      <a:endParaRPr sz="9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26-Feb</a:t>
                      </a:r>
                      <a:endParaRPr sz="9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3-Mar</a:t>
                      </a:r>
                      <a:endParaRPr sz="9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Data Cleaning &amp; Pipeline Creation</a:t>
                      </a:r>
                      <a:endParaRPr sz="9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4-Mar</a:t>
                      </a:r>
                      <a:endParaRPr sz="9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10-Mar</a:t>
                      </a:r>
                      <a:endParaRPr sz="9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Data Modelling &amp; Regression Analysis</a:t>
                      </a:r>
                      <a:endParaRPr sz="9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0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11-Mar</a:t>
                      </a:r>
                      <a:endParaRPr sz="9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17-Mar</a:t>
                      </a:r>
                      <a:endParaRPr sz="9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Data Visualisation &amp; Inference</a:t>
                      </a:r>
                      <a:endParaRPr sz="9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0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18-Mar</a:t>
                      </a:r>
                      <a:endParaRPr sz="9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24-Mar</a:t>
                      </a:r>
                      <a:endParaRPr sz="9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Project Review and Auditing</a:t>
                      </a:r>
                      <a:endParaRPr sz="9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0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25-Mar</a:t>
                      </a:r>
                      <a:endParaRPr sz="9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31-Mar</a:t>
                      </a:r>
                      <a:endParaRPr sz="9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Research Report Writing</a:t>
                      </a:r>
                      <a:endParaRPr sz="9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0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 dirty="0"/>
                        <a:t>3-Apr</a:t>
                      </a:r>
                      <a:endParaRPr sz="9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 dirty="0"/>
                        <a:t>12-Apr</a:t>
                      </a:r>
                      <a:endParaRPr sz="9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Research Report Writing</a:t>
                      </a:r>
                      <a:endParaRPr sz="9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0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 dirty="0"/>
                        <a:t>12-Apr</a:t>
                      </a:r>
                      <a:endParaRPr sz="9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 dirty="0"/>
                        <a:t>20-Apr</a:t>
                      </a:r>
                      <a:endParaRPr sz="9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 dirty="0"/>
                        <a:t>Final Review &amp; Edit</a:t>
                      </a:r>
                      <a:endParaRPr sz="9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609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"/>
          <p:cNvSpPr txBox="1">
            <a:spLocks noGrp="1"/>
          </p:cNvSpPr>
          <p:nvPr>
            <p:ph type="title"/>
          </p:nvPr>
        </p:nvSpPr>
        <p:spPr>
          <a:xfrm>
            <a:off x="529175" y="51210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" sz="2600" b="1" dirty="0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&amp; Objective</a:t>
            </a:r>
            <a:endParaRPr sz="2600" b="1" dirty="0">
              <a:solidFill>
                <a:srgbClr val="EF8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71;p4"/>
          <p:cNvSpPr txBox="1">
            <a:spLocks noGrp="1"/>
          </p:cNvSpPr>
          <p:nvPr>
            <p:ph type="body" idx="1"/>
          </p:nvPr>
        </p:nvSpPr>
        <p:spPr>
          <a:xfrm>
            <a:off x="311701" y="1590907"/>
            <a:ext cx="3999900" cy="3196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Roboto"/>
              <a:buChar char="●"/>
            </a:pPr>
            <a:r>
              <a:rPr lang="en" sz="1600" dirty="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Welcome to the presentation on the ‘</a:t>
            </a:r>
            <a:r>
              <a:rPr lang="en" sz="1600" b="1" dirty="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Urban Bliss Index’</a:t>
            </a:r>
            <a:r>
              <a:rPr lang="en" sz="1600" dirty="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which means City Happiness Index.</a:t>
            </a:r>
            <a:endParaRPr sz="1600" dirty="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Times New Roman"/>
              <a:buChar char="●"/>
            </a:pPr>
            <a:r>
              <a:rPr lang="en" sz="1600" dirty="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Curated by Emirhan BULUT, this dataset analyzes factors influencing overall happiness in global cities.</a:t>
            </a:r>
            <a:endParaRPr sz="1600" dirty="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Times New Roman"/>
              <a:buChar char="●"/>
            </a:pPr>
            <a:r>
              <a:rPr lang="en" sz="1600" dirty="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dataset aims to provide insights into urban living conditions and population satisfaction.</a:t>
            </a:r>
            <a:endParaRPr sz="1600" dirty="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20212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600" dirty="0">
              <a:solidFill>
                <a:srgbClr val="2021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2021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1200"/>
              </a:spcAft>
              <a:buSzPts val="1946"/>
              <a:buNone/>
            </a:pP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" name="Google Shape;73;p4"/>
          <p:cNvSpPr txBox="1">
            <a:spLocks noGrp="1"/>
          </p:cNvSpPr>
          <p:nvPr>
            <p:ph type="body" idx="2"/>
          </p:nvPr>
        </p:nvSpPr>
        <p:spPr>
          <a:xfrm>
            <a:off x="4789475" y="1890651"/>
            <a:ext cx="3999900" cy="28151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EF8600"/>
                </a:solidFill>
              </a:rPr>
              <a:t>What factors influence overall happiness and life satisfaction among urban residents?</a:t>
            </a:r>
            <a:r>
              <a:rPr lang="en" sz="1600" b="1" dirty="0">
                <a:solidFill>
                  <a:srgbClr val="FDA739"/>
                </a:solidFill>
              </a:rPr>
              <a:t> 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exploring this investigation reveals the complexities of urban living conditions, social interactions, and environmental elements that influence the satisfaction and happiness levels of the population.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" name="Google Shape;72;p4"/>
          <p:cNvSpPr txBox="1"/>
          <p:nvPr/>
        </p:nvSpPr>
        <p:spPr>
          <a:xfrm>
            <a:off x="5539550" y="3684350"/>
            <a:ext cx="362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"/>
          <p:cNvSpPr txBox="1">
            <a:spLocks noGrp="1"/>
          </p:cNvSpPr>
          <p:nvPr>
            <p:ph type="title"/>
          </p:nvPr>
        </p:nvSpPr>
        <p:spPr>
          <a:xfrm>
            <a:off x="47576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ct val="48888"/>
              <a:buFont typeface="Arial"/>
              <a:buNone/>
            </a:pPr>
            <a:r>
              <a:rPr lang="en" sz="2600" b="1" dirty="0">
                <a:solidFill>
                  <a:srgbClr val="EF8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 of the Study</a:t>
            </a:r>
            <a:endParaRPr sz="2600" dirty="0">
              <a:solidFill>
                <a:srgbClr val="EF8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Google Shape;79;p7"/>
          <p:cNvSpPr txBox="1">
            <a:spLocks noGrp="1"/>
          </p:cNvSpPr>
          <p:nvPr>
            <p:ph type="body" idx="1"/>
          </p:nvPr>
        </p:nvSpPr>
        <p:spPr>
          <a:xfrm>
            <a:off x="304266" y="1702420"/>
            <a:ext cx="4527929" cy="2996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Times New Roman"/>
              <a:buChar char="●"/>
            </a:pPr>
            <a:r>
              <a:rPr lang="en" sz="1600" dirty="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Urban happiness crucial for quality of life in cities.</a:t>
            </a:r>
            <a:endParaRPr sz="1600" dirty="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Times New Roman"/>
              <a:buChar char="●"/>
            </a:pPr>
            <a:r>
              <a:rPr lang="en" sz="1600" dirty="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Insights help policymakers and researchers make informed decisions.</a:t>
            </a:r>
            <a:endParaRPr sz="1600" dirty="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Times New Roman"/>
              <a:buChar char="●"/>
            </a:pPr>
            <a:r>
              <a:rPr lang="en" sz="1600" dirty="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Understanding factors that shape happiness enhances urban well-being.</a:t>
            </a:r>
            <a:endParaRPr sz="1600" dirty="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SzPts val="1800"/>
              <a:buNone/>
            </a:pPr>
            <a:endParaRPr sz="1600" dirty="0">
              <a:solidFill>
                <a:srgbClr val="2021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0" name="Google Shape;8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6060" y="2047273"/>
            <a:ext cx="3996276" cy="2651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110">
            <a:extLst>
              <a:ext uri="{FF2B5EF4-FFF2-40B4-BE49-F238E27FC236}">
                <a16:creationId xmlns:a16="http://schemas.microsoft.com/office/drawing/2014/main" id="{7084313B-C03D-4981-9786-879159A60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99190B9-52DD-45DC-BE21-AACE88FEC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1EE260A-12FB-4D71-A318-71BED7FF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B52EC39A-8D44-4CEF-820F-A442CFA42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2D010773-529F-4A3D-A0AB-E7CE12DC6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D7582733-2D5B-4103-A63C-0D0D81780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6D073C2A-0E86-458E-88D4-27124FDAD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9" name="Freeform 5">
              <a:extLst>
                <a:ext uri="{FF2B5EF4-FFF2-40B4-BE49-F238E27FC236}">
                  <a16:creationId xmlns:a16="http://schemas.microsoft.com/office/drawing/2014/main" id="{01A64F04-7AF7-48B9-A1B0-956BBCEEF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5">
              <a:extLst>
                <a:ext uri="{FF2B5EF4-FFF2-40B4-BE49-F238E27FC236}">
                  <a16:creationId xmlns:a16="http://schemas.microsoft.com/office/drawing/2014/main" id="{989ABE99-7694-4211-A627-459BE5422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5">
              <a:extLst>
                <a:ext uri="{FF2B5EF4-FFF2-40B4-BE49-F238E27FC236}">
                  <a16:creationId xmlns:a16="http://schemas.microsoft.com/office/drawing/2014/main" id="{254B4214-6F53-497C-8322-9CE8158AA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0E145FF-1D18-4246-A2BA-9F6B4D533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63154" y="350547"/>
            <a:ext cx="521872" cy="443933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51435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0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2">
              <a:schemeClr val="dk2"/>
            </a:fillRef>
            <a:effectRef idx="0">
              <a:scrgbClr r="0" g="0" b="0"/>
            </a:effectRef>
            <a:fontRef idx="major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85" name="Google Shape;85;p5"/>
          <p:cNvSpPr txBox="1">
            <a:spLocks noGrp="1"/>
          </p:cNvSpPr>
          <p:nvPr>
            <p:ph type="title"/>
          </p:nvPr>
        </p:nvSpPr>
        <p:spPr>
          <a:xfrm>
            <a:off x="750279" y="907467"/>
            <a:ext cx="2275935" cy="332856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r" defTabSz="457200"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111"/>
            </a:pPr>
            <a:r>
              <a:rPr lang="en-US" sz="2400">
                <a:solidFill>
                  <a:schemeClr val="tx1"/>
                </a:solidFill>
                <a:sym typeface="Times New Roman"/>
              </a:rPr>
              <a:t>Overview of the Dataset 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D23B2CD-009B-425A-9616-1E1AD1D5A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67515" y="1448239"/>
            <a:ext cx="0" cy="2400300"/>
          </a:xfrm>
          <a:prstGeom prst="line">
            <a:avLst/>
          </a:prstGeom>
          <a:ln w="15875" cap="sq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Google Shape;86;p5"/>
          <p:cNvSpPr txBox="1">
            <a:spLocks noGrp="1"/>
          </p:cNvSpPr>
          <p:nvPr>
            <p:ph type="body" idx="1"/>
          </p:nvPr>
        </p:nvSpPr>
        <p:spPr>
          <a:xfrm>
            <a:off x="3508818" y="794268"/>
            <a:ext cx="3976641" cy="35549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3020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/>
                </a:solidFill>
                <a:sym typeface="Times New Roman"/>
              </a:rPr>
              <a:t>City Happiness Dataset</a:t>
            </a:r>
          </a:p>
          <a:p>
            <a:pPr marL="914400" lvl="1" indent="-33020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/>
                </a:solidFill>
                <a:sym typeface="Times New Roman"/>
              </a:rPr>
              <a:t>Examines global urban well-being</a:t>
            </a:r>
          </a:p>
          <a:p>
            <a:pPr marL="914400" lvl="1" indent="-33020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/>
                </a:solidFill>
                <a:sym typeface="Times New Roman"/>
              </a:rPr>
              <a:t>Factors: noise, traffic, green spaces, air, cost, healthcare</a:t>
            </a:r>
          </a:p>
          <a:p>
            <a:pPr marL="914400" lvl="1" indent="-33020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/>
                </a:solidFill>
                <a:sym typeface="Times New Roman"/>
              </a:rPr>
              <a:t>Influences overall happiness score</a:t>
            </a:r>
          </a:p>
          <a:p>
            <a:pPr marL="914400" lvl="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endParaRPr lang="en-US">
              <a:solidFill>
                <a:schemeClr val="tx1"/>
              </a:solidFill>
              <a:sym typeface="Times New Roman"/>
            </a:endParaRPr>
          </a:p>
          <a:p>
            <a:pPr marL="457200" lvl="0" indent="-33020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/>
                </a:solidFill>
                <a:sym typeface="Times New Roman"/>
              </a:rPr>
              <a:t>Applications</a:t>
            </a:r>
          </a:p>
          <a:p>
            <a:pPr marL="914400" lvl="1" indent="-33020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/>
                </a:solidFill>
                <a:sym typeface="Times New Roman"/>
              </a:rPr>
              <a:t>Researchers: Unravel urban dynamics</a:t>
            </a:r>
          </a:p>
          <a:p>
            <a:pPr marL="914400" lvl="1" indent="-33020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/>
                </a:solidFill>
                <a:sym typeface="Times New Roman"/>
              </a:rPr>
              <a:t>Policymakers: Enhance city life quality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title"/>
          </p:nvPr>
        </p:nvSpPr>
        <p:spPr>
          <a:xfrm>
            <a:off x="450050" y="5797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600" b="1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Dataset's Key Characteristics </a:t>
            </a:r>
            <a:endParaRPr lang="en-US" sz="2600" b="1" dirty="0">
              <a:solidFill>
                <a:srgbClr val="EF8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6"/>
          <p:cNvSpPr txBox="1">
            <a:spLocks noGrp="1"/>
          </p:cNvSpPr>
          <p:nvPr>
            <p:ph type="body" idx="1"/>
          </p:nvPr>
        </p:nvSpPr>
        <p:spPr>
          <a:xfrm>
            <a:off x="364278" y="1664772"/>
            <a:ext cx="4498193" cy="3285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40000"/>
              </a:lnSpc>
              <a:spcBef>
                <a:spcPts val="150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City Name, Month, and Year When Recorded</a:t>
            </a:r>
          </a:p>
          <a:p>
            <a:pPr marL="457200" lvl="0" indent="-330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Noise Levels for Comfortable Hearing</a:t>
            </a:r>
          </a:p>
          <a:p>
            <a:pPr marL="457200" lvl="0" indent="-330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Categories for Traffic Density</a:t>
            </a:r>
          </a:p>
          <a:p>
            <a:pPr marL="457200" lvl="0" indent="-330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Amount of Green Space</a:t>
            </a:r>
          </a:p>
          <a:p>
            <a:pPr marL="457200" lvl="0" indent="-330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Air Quality Rating</a:t>
            </a:r>
          </a:p>
          <a:p>
            <a:pPr marL="457200" lvl="0" indent="-330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Level of Happiness</a:t>
            </a:r>
          </a:p>
          <a:p>
            <a:pPr marL="457200" lvl="0" indent="-330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Cost of Living</a:t>
            </a:r>
          </a:p>
          <a:p>
            <a:pPr marL="457200" lvl="0" indent="-330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Quality of Healthcare</a:t>
            </a:r>
          </a:p>
          <a:p>
            <a:pPr marL="0" lvl="0" indent="0" algn="l" rtl="0">
              <a:lnSpc>
                <a:spcPct val="105000"/>
              </a:lnSpc>
              <a:spcBef>
                <a:spcPts val="1500"/>
              </a:spcBef>
              <a:spcAft>
                <a:spcPts val="1200"/>
              </a:spcAft>
              <a:buSzPts val="1800"/>
              <a:buNone/>
            </a:pPr>
            <a:endParaRPr lang="en-US"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3" name="Google Shape;9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9422" y="1963581"/>
            <a:ext cx="3730300" cy="2688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5D4A15D-C852-47D7-A7E3-7F8FEE9FC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C06AA6A2-9E5B-46E6-82B0-8FC1CA723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11E7C01A-5F5B-4E17-B91B-26FA9ADB5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1DA43BF-6FE1-458D-A112-1687677B0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FAA5FF03-83FF-43B9-B66B-5FD05A958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C4D7AA7-0424-4C72-AE55-4B413DD47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BC2D80F1-5DC4-4396-B0E1-C774E82EC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2" name="Freeform 5">
              <a:extLst>
                <a:ext uri="{FF2B5EF4-FFF2-40B4-BE49-F238E27FC236}">
                  <a16:creationId xmlns:a16="http://schemas.microsoft.com/office/drawing/2014/main" id="{48171057-920A-4188-A18E-97D710A35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5">
              <a:extLst>
                <a:ext uri="{FF2B5EF4-FFF2-40B4-BE49-F238E27FC236}">
                  <a16:creationId xmlns:a16="http://schemas.microsoft.com/office/drawing/2014/main" id="{1C871B74-1D69-47F0-A28D-8F3454779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5">
              <a:extLst>
                <a:ext uri="{FF2B5EF4-FFF2-40B4-BE49-F238E27FC236}">
                  <a16:creationId xmlns:a16="http://schemas.microsoft.com/office/drawing/2014/main" id="{63001BDC-368C-49CC-9F3F-EAF38A0A4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288FC2F-B192-42B2-90BE-517E1039B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000C36E-AAFD-4188-BB55-FAE4A8272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9144000" cy="5143500"/>
          </a:xfrm>
          <a:prstGeom prst="rect">
            <a:avLst/>
          </a:prstGeom>
          <a:blipFill>
            <a:blip r:embed="rId3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13CB6D4A-4ADE-4BAF-BB67-7E9E8AB2C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flipH="1">
            <a:off x="257282" y="301623"/>
            <a:ext cx="5053994" cy="45402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2065753A-F15B-43F6-B811-03D543426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96398" y="2000250"/>
            <a:ext cx="3143250" cy="314325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4" name="Freeform 5">
            <a:extLst>
              <a:ext uri="{FF2B5EF4-FFF2-40B4-BE49-F238E27FC236}">
                <a16:creationId xmlns:a16="http://schemas.microsoft.com/office/drawing/2014/main" id="{219AED55-7F29-4A42-9B4E-43EA05510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677511" flipH="1">
            <a:off x="4766417" y="1369559"/>
            <a:ext cx="2474555" cy="330693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6" name="Freeform 5">
            <a:extLst>
              <a:ext uri="{FF2B5EF4-FFF2-40B4-BE49-F238E27FC236}">
                <a16:creationId xmlns:a16="http://schemas.microsoft.com/office/drawing/2014/main" id="{3394EDF3-F539-40F8-9354-FE0288582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384051" y="2101291"/>
            <a:ext cx="4540253" cy="940919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25236E71-242B-4CE7-96BC-B66F91F9D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364136" y="2171700"/>
            <a:ext cx="1771650" cy="177165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0" name="Freeform 5">
            <a:extLst>
              <a:ext uri="{FF2B5EF4-FFF2-40B4-BE49-F238E27FC236}">
                <a16:creationId xmlns:a16="http://schemas.microsoft.com/office/drawing/2014/main" id="{683A5930-ABB0-4C7A-8E96-AB945DFB0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flipH="1">
            <a:off x="0" y="1190"/>
            <a:ext cx="9144000" cy="5142310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8" name="Google Shape;98;p11"/>
          <p:cNvSpPr txBox="1">
            <a:spLocks noGrp="1"/>
          </p:cNvSpPr>
          <p:nvPr>
            <p:ph type="title"/>
          </p:nvPr>
        </p:nvSpPr>
        <p:spPr>
          <a:xfrm>
            <a:off x="6353429" y="730250"/>
            <a:ext cx="2206657" cy="362530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3600" dirty="0">
                <a:solidFill>
                  <a:srgbClr val="EBEBEB"/>
                </a:solidFill>
                <a:sym typeface="Times New Roman"/>
              </a:rPr>
              <a:t>The PIYAAI_2 Deep Q-Network Model</a:t>
            </a:r>
          </a:p>
          <a:p>
            <a:pPr marL="0" lvl="0" indent="0" defTabSz="457200">
              <a:spcBef>
                <a:spcPct val="0"/>
              </a:spcBef>
              <a:spcAft>
                <a:spcPts val="0"/>
              </a:spcAft>
              <a:buSzPts val="2800"/>
            </a:pPr>
            <a:r>
              <a:rPr lang="en-US" sz="3600" dirty="0">
                <a:solidFill>
                  <a:srgbClr val="EBEBEB"/>
                </a:solidFill>
                <a:sym typeface="Times New Roman"/>
              </a:rPr>
              <a:t> 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33E51D9F-DA72-49DE-9183-76B062B38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103" name="Google Shape;99;p11">
            <a:extLst>
              <a:ext uri="{FF2B5EF4-FFF2-40B4-BE49-F238E27FC236}">
                <a16:creationId xmlns:a16="http://schemas.microsoft.com/office/drawing/2014/main" id="{7EF186AD-1C76-D9B6-29A6-ABA7181630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2596859"/>
              </p:ext>
            </p:extLst>
          </p:nvPr>
        </p:nvGraphicFramePr>
        <p:xfrm>
          <a:off x="723680" y="730250"/>
          <a:ext cx="4587596" cy="36965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Graphic spid="103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2"/>
          <p:cNvSpPr txBox="1">
            <a:spLocks noGrp="1"/>
          </p:cNvSpPr>
          <p:nvPr>
            <p:ph type="title"/>
          </p:nvPr>
        </p:nvSpPr>
        <p:spPr>
          <a:xfrm>
            <a:off x="546932" y="53539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 b="1" dirty="0">
                <a:solidFill>
                  <a:srgbClr val="EF8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</a:t>
            </a:r>
            <a:endParaRPr sz="2600" b="1" dirty="0">
              <a:solidFill>
                <a:srgbClr val="EF8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" name="Google Shape;105;p1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106" name="Google Shape;106;p12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13932"/>
            <a:ext cx="8520600" cy="3157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385</TotalTime>
  <Words>1262</Words>
  <Application>Microsoft Office PowerPoint</Application>
  <PresentationFormat>On-screen Show (16:9)</PresentationFormat>
  <Paragraphs>182</Paragraphs>
  <Slides>22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Century Gothic</vt:lpstr>
      <vt:lpstr>Roboto</vt:lpstr>
      <vt:lpstr>Söhne</vt:lpstr>
      <vt:lpstr>Times New Roman</vt:lpstr>
      <vt:lpstr>Wingdings 3</vt:lpstr>
      <vt:lpstr>Ion Boardroom</vt:lpstr>
      <vt:lpstr>PowerPoint Presentation</vt:lpstr>
      <vt:lpstr>Table of Contents</vt:lpstr>
      <vt:lpstr>Weekly Schedule of Project Progress</vt:lpstr>
      <vt:lpstr>Introduction &amp; Objective</vt:lpstr>
      <vt:lpstr>Objective of the Study</vt:lpstr>
      <vt:lpstr>Overview of the Dataset </vt:lpstr>
      <vt:lpstr>Dataset's Key Characteristics </vt:lpstr>
      <vt:lpstr>The PIYAAI_2 Deep Q-Network Model  </vt:lpstr>
      <vt:lpstr>Dataset</vt:lpstr>
      <vt:lpstr>Methodology</vt:lpstr>
      <vt:lpstr>Data Visualization</vt:lpstr>
      <vt:lpstr>Scatter Plot</vt:lpstr>
      <vt:lpstr>Results</vt:lpstr>
      <vt:lpstr>Managerial Implications - Discussion</vt:lpstr>
      <vt:lpstr> Additional Charts and Graphs</vt:lpstr>
      <vt:lpstr> Additional Charts and Graphs</vt:lpstr>
      <vt:lpstr>Linear Regression</vt:lpstr>
      <vt:lpstr>Stepwise Regression</vt:lpstr>
      <vt:lpstr>Conclusion</vt:lpstr>
      <vt:lpstr>References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Shabana Gul</dc:creator>
  <cp:lastModifiedBy>Shabana Gul</cp:lastModifiedBy>
  <cp:revision>21</cp:revision>
  <dcterms:modified xsi:type="dcterms:W3CDTF">2024-04-22T21:17:05Z</dcterms:modified>
</cp:coreProperties>
</file>